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383" r:id="rId5"/>
    <p:sldId id="287" r:id="rId6"/>
    <p:sldId id="288" r:id="rId7"/>
    <p:sldId id="263" r:id="rId8"/>
    <p:sldId id="264" r:id="rId9"/>
    <p:sldId id="265" r:id="rId10"/>
    <p:sldId id="262" r:id="rId11"/>
    <p:sldId id="266" r:id="rId12"/>
    <p:sldId id="267" r:id="rId13"/>
    <p:sldId id="268" r:id="rId14"/>
    <p:sldId id="284" r:id="rId15"/>
    <p:sldId id="285" r:id="rId16"/>
    <p:sldId id="286" r:id="rId17"/>
    <p:sldId id="270" r:id="rId18"/>
    <p:sldId id="381" r:id="rId19"/>
    <p:sldId id="38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369" r:id="rId33"/>
    <p:sldId id="370" r:id="rId34"/>
    <p:sldId id="371" r:id="rId35"/>
    <p:sldId id="372" r:id="rId36"/>
    <p:sldId id="283" r:id="rId37"/>
    <p:sldId id="353" r:id="rId38"/>
    <p:sldId id="297" r:id="rId39"/>
    <p:sldId id="299" r:id="rId40"/>
    <p:sldId id="352" r:id="rId41"/>
    <p:sldId id="298" r:id="rId42"/>
    <p:sldId id="303" r:id="rId43"/>
    <p:sldId id="301" r:id="rId44"/>
    <p:sldId id="302" r:id="rId45"/>
    <p:sldId id="305" r:id="rId46"/>
    <p:sldId id="304" r:id="rId47"/>
    <p:sldId id="306" r:id="rId48"/>
    <p:sldId id="307" r:id="rId49"/>
    <p:sldId id="308" r:id="rId50"/>
    <p:sldId id="309" r:id="rId51"/>
    <p:sldId id="348" r:id="rId52"/>
    <p:sldId id="349" r:id="rId53"/>
    <p:sldId id="312" r:id="rId54"/>
    <p:sldId id="351" r:id="rId55"/>
    <p:sldId id="313" r:id="rId56"/>
    <p:sldId id="317" r:id="rId57"/>
    <p:sldId id="354" r:id="rId58"/>
    <p:sldId id="319" r:id="rId59"/>
    <p:sldId id="321" r:id="rId60"/>
    <p:sldId id="384" r:id="rId61"/>
    <p:sldId id="385" r:id="rId62"/>
    <p:sldId id="386" r:id="rId63"/>
    <p:sldId id="387" r:id="rId64"/>
    <p:sldId id="320" r:id="rId65"/>
    <p:sldId id="322" r:id="rId66"/>
    <p:sldId id="323" r:id="rId67"/>
    <p:sldId id="325" r:id="rId68"/>
    <p:sldId id="355" r:id="rId69"/>
    <p:sldId id="356" r:id="rId70"/>
    <p:sldId id="357" r:id="rId71"/>
    <p:sldId id="358" r:id="rId72"/>
    <p:sldId id="366" r:id="rId73"/>
    <p:sldId id="367" r:id="rId74"/>
    <p:sldId id="359" r:id="rId75"/>
    <p:sldId id="361" r:id="rId76"/>
    <p:sldId id="360" r:id="rId77"/>
    <p:sldId id="365" r:id="rId78"/>
    <p:sldId id="362" r:id="rId79"/>
    <p:sldId id="363" r:id="rId80"/>
    <p:sldId id="364" r:id="rId81"/>
    <p:sldId id="388" r:id="rId82"/>
    <p:sldId id="389" r:id="rId83"/>
    <p:sldId id="390" r:id="rId84"/>
    <p:sldId id="391" r:id="rId85"/>
    <p:sldId id="392" r:id="rId86"/>
    <p:sldId id="393" r:id="rId87"/>
    <p:sldId id="368" r:id="rId88"/>
    <p:sldId id="374" r:id="rId89"/>
    <p:sldId id="373" r:id="rId90"/>
    <p:sldId id="326" r:id="rId91"/>
    <p:sldId id="327" r:id="rId92"/>
    <p:sldId id="328" r:id="rId93"/>
    <p:sldId id="375" r:id="rId94"/>
    <p:sldId id="376" r:id="rId95"/>
    <p:sldId id="377" r:id="rId96"/>
    <p:sldId id="329" r:id="rId97"/>
    <p:sldId id="330" r:id="rId98"/>
    <p:sldId id="333" r:id="rId99"/>
    <p:sldId id="334" r:id="rId100"/>
    <p:sldId id="337" r:id="rId101"/>
    <p:sldId id="336" r:id="rId102"/>
    <p:sldId id="378" r:id="rId103"/>
    <p:sldId id="338" r:id="rId104"/>
    <p:sldId id="341" r:id="rId105"/>
    <p:sldId id="342" r:id="rId106"/>
    <p:sldId id="339" r:id="rId107"/>
    <p:sldId id="379" r:id="rId108"/>
    <p:sldId id="347" r:id="rId109"/>
    <p:sldId id="340" r:id="rId110"/>
    <p:sldId id="343" r:id="rId111"/>
    <p:sldId id="344" r:id="rId112"/>
    <p:sldId id="346" r:id="rId113"/>
    <p:sldId id="382" r:id="rId11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0" autoAdjust="0"/>
    <p:restoredTop sz="80884" autoAdjust="0"/>
  </p:normalViewPr>
  <p:slideViewPr>
    <p:cSldViewPr>
      <p:cViewPr varScale="1">
        <p:scale>
          <a:sx n="74" d="100"/>
          <a:sy n="74" d="100"/>
        </p:scale>
        <p:origin x="-1036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B8CF0-3F55-4E8F-A051-C070E75D5363}" type="datetimeFigureOut">
              <a:rPr lang="fr-FR" smtClean="0"/>
              <a:t>09/07/2020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59D7-7901-464C-AFDB-46011BEEB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46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B8CF0-3F55-4E8F-A051-C070E75D5363}" type="datetimeFigureOut">
              <a:rPr lang="fr-FR" smtClean="0"/>
              <a:t>09/07/2020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59D7-7901-464C-AFDB-46011BEEB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289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B8CF0-3F55-4E8F-A051-C070E75D5363}" type="datetimeFigureOut">
              <a:rPr lang="fr-FR" smtClean="0"/>
              <a:t>09/07/2020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59D7-7901-464C-AFDB-46011BEEB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500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B8CF0-3F55-4E8F-A051-C070E75D5363}" type="datetimeFigureOut">
              <a:rPr lang="fr-FR" smtClean="0"/>
              <a:t>09/07/2020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59D7-7901-464C-AFDB-46011BEEB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2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B8CF0-3F55-4E8F-A051-C070E75D5363}" type="datetimeFigureOut">
              <a:rPr lang="fr-FR" smtClean="0"/>
              <a:t>09/07/2020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59D7-7901-464C-AFDB-46011BEEB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84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B8CF0-3F55-4E8F-A051-C070E75D5363}" type="datetimeFigureOut">
              <a:rPr lang="fr-FR" smtClean="0"/>
              <a:t>09/07/2020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59D7-7901-464C-AFDB-46011BEEB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787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B8CF0-3F55-4E8F-A051-C070E75D5363}" type="datetimeFigureOut">
              <a:rPr lang="fr-FR" smtClean="0"/>
              <a:t>09/07/2020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59D7-7901-464C-AFDB-46011BEEB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396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B8CF0-3F55-4E8F-A051-C070E75D5363}" type="datetimeFigureOut">
              <a:rPr lang="fr-FR" smtClean="0"/>
              <a:t>09/07/2020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59D7-7901-464C-AFDB-46011BEEB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056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B8CF0-3F55-4E8F-A051-C070E75D5363}" type="datetimeFigureOut">
              <a:rPr lang="fr-FR" smtClean="0"/>
              <a:t>09/07/2020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59D7-7901-464C-AFDB-46011BEEB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243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B8CF0-3F55-4E8F-A051-C070E75D5363}" type="datetimeFigureOut">
              <a:rPr lang="fr-FR" smtClean="0"/>
              <a:t>09/07/2020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59D7-7901-464C-AFDB-46011BEEB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755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B8CF0-3F55-4E8F-A051-C070E75D5363}" type="datetimeFigureOut">
              <a:rPr lang="fr-FR" smtClean="0"/>
              <a:t>09/07/2020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59D7-7901-464C-AFDB-46011BEEB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70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B8CF0-3F55-4E8F-A051-C070E75D5363}" type="datetimeFigureOut">
              <a:rPr lang="fr-FR" smtClean="0"/>
              <a:t>09/07/2020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759D7-7901-464C-AFDB-46011BEEB0EA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35496" y="45037"/>
            <a:ext cx="792088" cy="431635"/>
          </a:xfrm>
          <a:prstGeom prst="rect">
            <a:avLst/>
          </a:prstGeom>
          <a:blipFill dpi="0" rotWithShape="1">
            <a:blip r:embed="rId13">
              <a:alphaModFix amt="58000"/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61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flywaydb.org/documentation/commandline/#download-and-installatio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flywaydb.org/download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waydb.org/documentation/envvar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k6-dijon/vortex-management.git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ptraining/flyway.git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waydb.org/documentation/api/javadoc/org/flywaydb/core/api/migration/JavaMigration" TargetMode="External"/><Relationship Id="rId2" Type="http://schemas.openxmlformats.org/officeDocument/2006/relationships/hyperlink" Target="https://flywaydb.org/documentation/api/javadoc/org/flywaydb/core/api/migration/BaseJavaMigrationhttps:/flywaydb.org/documentation/api/javadoc/org/flywaydb/core/api/migration/JavaMigration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flywaydb.org/documentation/callbacks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751063"/>
            <a:ext cx="7772400" cy="1470025"/>
          </a:xfrm>
        </p:spPr>
        <p:txBody>
          <a:bodyPr/>
          <a:lstStyle/>
          <a:p>
            <a:r>
              <a:rPr lang="fr-FR" dirty="0" smtClean="0"/>
              <a:t>Migration de base de données</a:t>
            </a:r>
            <a:br>
              <a:rPr lang="fr-FR" dirty="0" smtClean="0"/>
            </a:br>
            <a:r>
              <a:rPr lang="fr-FR" dirty="0" smtClean="0"/>
              <a:t>avec </a:t>
            </a:r>
            <a:r>
              <a:rPr lang="fr-FR" dirty="0" err="1" smtClean="0"/>
              <a:t>Flyway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271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utilisation: fonctionnement de </a:t>
            </a:r>
            <a:r>
              <a:rPr lang="fr-FR" dirty="0" err="1" smtClean="0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611560" y="1486525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Chaque fichier de migration exécuté</a:t>
            </a:r>
          </a:p>
          <a:p>
            <a:r>
              <a:rPr lang="fr-FR" dirty="0" smtClean="0"/>
              <a:t>La table </a:t>
            </a:r>
            <a:r>
              <a:rPr lang="fr-FR" dirty="0" err="1" smtClean="0"/>
              <a:t>flyway_schema_history</a:t>
            </a:r>
            <a:r>
              <a:rPr lang="fr-FR" dirty="0" smtClean="0"/>
              <a:t> est mise à jour en conséquence  </a:t>
            </a:r>
            <a:endParaRPr lang="fr-FR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10440"/>
              </p:ext>
            </p:extLst>
          </p:nvPr>
        </p:nvGraphicFramePr>
        <p:xfrm>
          <a:off x="251520" y="2276872"/>
          <a:ext cx="8568952" cy="1371552"/>
        </p:xfrm>
        <a:graphic>
          <a:graphicData uri="http://schemas.openxmlformats.org/drawingml/2006/table">
            <a:tbl>
              <a:tblPr/>
              <a:tblGrid>
                <a:gridCol w="100811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606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3204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1216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04898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07202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 dirty="0" err="1">
                          <a:effectLst/>
                        </a:rPr>
                        <a:t>installed_rank</a:t>
                      </a:r>
                      <a:endParaRPr lang="fr-FR" sz="1200" dirty="0">
                        <a:effectLst/>
                      </a:endParaRP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37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effectLst/>
                        </a:rPr>
                        <a:t>version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37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 dirty="0">
                          <a:effectLst/>
                        </a:rPr>
                        <a:t>description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D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effectLst/>
                        </a:rPr>
                        <a:t>type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37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effectLst/>
                        </a:rPr>
                        <a:t>script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DD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effectLst/>
                        </a:rPr>
                        <a:t>checksum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37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 dirty="0" err="1">
                          <a:effectLst/>
                        </a:rPr>
                        <a:t>installed_by</a:t>
                      </a:r>
                      <a:endParaRPr lang="fr-FR" sz="1200" dirty="0">
                        <a:effectLst/>
                      </a:endParaRP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DD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effectLst/>
                        </a:rPr>
                        <a:t>installed_on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05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effectLst/>
                        </a:rPr>
                        <a:t>execution_time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36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 dirty="0" err="1">
                          <a:effectLst/>
                        </a:rPr>
                        <a:t>success</a:t>
                      </a:r>
                      <a:endParaRPr lang="fr-FR" sz="1200" dirty="0">
                        <a:effectLst/>
                      </a:endParaRP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37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2996"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>
                          <a:effectLst/>
                        </a:rPr>
                        <a:t>1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>
                          <a:effectLst/>
                        </a:rPr>
                        <a:t>1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>
                          <a:effectLst/>
                        </a:rPr>
                        <a:t>Initial Setup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>
                          <a:effectLst/>
                        </a:rPr>
                        <a:t>SQL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>
                          <a:effectLst/>
                        </a:rPr>
                        <a:t>V1__Initial_Setup.sql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 smtClean="0">
                          <a:effectLst/>
                        </a:rPr>
                        <a:t>6767037</a:t>
                      </a:r>
                      <a:endParaRPr lang="fr-FR" sz="1200" dirty="0">
                        <a:effectLst/>
                      </a:endParaRP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>
                          <a:effectLst/>
                        </a:rPr>
                        <a:t>axel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>
                          <a:effectLst/>
                        </a:rPr>
                        <a:t>2016-02-04 22:23:00.0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>
                          <a:effectLst/>
                        </a:rPr>
                        <a:t>546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 err="1">
                          <a:effectLst/>
                        </a:rPr>
                        <a:t>true</a:t>
                      </a:r>
                      <a:endParaRPr lang="fr-FR" sz="1200" dirty="0">
                        <a:effectLst/>
                      </a:endParaRP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2920">
                <a:tc>
                  <a:txBody>
                    <a:bodyPr/>
                    <a:lstStyle/>
                    <a:p>
                      <a:pPr fontAlgn="t"/>
                      <a:r>
                        <a:rPr lang="fr-FR" sz="1200">
                          <a:effectLst/>
                        </a:rPr>
                        <a:t>2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>
                          <a:effectLst/>
                        </a:rPr>
                        <a:t>2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>
                          <a:effectLst/>
                        </a:rPr>
                        <a:t>First Changes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>
                          <a:effectLst/>
                        </a:rPr>
                        <a:t>SQL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>
                          <a:effectLst/>
                        </a:rPr>
                        <a:t>V2__First_Changes.sql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 smtClean="0">
                          <a:effectLst/>
                        </a:rPr>
                        <a:t>9644856</a:t>
                      </a:r>
                      <a:endParaRPr lang="fr-FR" sz="1200" dirty="0">
                        <a:effectLst/>
                      </a:endParaRP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>
                          <a:effectLst/>
                        </a:rPr>
                        <a:t>axel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>
                          <a:effectLst/>
                        </a:rPr>
                        <a:t>2016-02-06 09:18:00.0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>
                          <a:effectLst/>
                        </a:rPr>
                        <a:t>127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 err="1">
                          <a:effectLst/>
                        </a:rPr>
                        <a:t>true</a:t>
                      </a:r>
                      <a:endParaRPr lang="fr-FR" sz="1200" dirty="0">
                        <a:effectLst/>
                      </a:endParaRP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467544" y="3934797"/>
            <a:ext cx="82809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</a:t>
            </a:r>
            <a:r>
              <a:rPr lang="fr-FR" dirty="0" err="1" smtClean="0"/>
              <a:t>metadata</a:t>
            </a:r>
            <a:r>
              <a:rPr lang="fr-FR" dirty="0" smtClean="0"/>
              <a:t> étant en place, la migration de schéma est dorénavant possible</a:t>
            </a:r>
          </a:p>
          <a:p>
            <a:endParaRPr lang="fr-FR" dirty="0"/>
          </a:p>
          <a:p>
            <a:r>
              <a:rPr lang="fr-FR" dirty="0" err="1"/>
              <a:t>Flyway</a:t>
            </a:r>
            <a:r>
              <a:rPr lang="fr-FR" dirty="0"/>
              <a:t> </a:t>
            </a:r>
            <a:r>
              <a:rPr lang="fr-FR" dirty="0" smtClean="0"/>
              <a:t>cherche à nouveau </a:t>
            </a:r>
            <a:r>
              <a:rPr lang="fr-FR" dirty="0"/>
              <a:t>les fichiers de migration dans le système de fichier </a:t>
            </a:r>
            <a:r>
              <a:rPr lang="fr-FR" dirty="0" smtClean="0"/>
              <a:t>et </a:t>
            </a:r>
            <a:r>
              <a:rPr lang="fr-FR" dirty="0"/>
              <a:t>le </a:t>
            </a:r>
            <a:r>
              <a:rPr lang="fr-FR" dirty="0" err="1"/>
              <a:t>classpath</a:t>
            </a:r>
            <a:r>
              <a:rPr lang="fr-FR" dirty="0"/>
              <a:t> de </a:t>
            </a:r>
            <a:r>
              <a:rPr lang="fr-FR" dirty="0" smtClean="0"/>
              <a:t>l’application</a:t>
            </a:r>
          </a:p>
          <a:p>
            <a:endParaRPr lang="fr-FR" dirty="0" smtClean="0"/>
          </a:p>
          <a:p>
            <a:r>
              <a:rPr lang="fr-FR" dirty="0" err="1"/>
              <a:t>Flyway</a:t>
            </a:r>
            <a:r>
              <a:rPr lang="fr-FR" dirty="0"/>
              <a:t> </a:t>
            </a:r>
            <a:r>
              <a:rPr lang="fr-FR" dirty="0" smtClean="0"/>
              <a:t>vérifie si les migrations ont déjà été exécutées: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Si leur numéro de version est inférieur ou égal à la version courante dans la table de </a:t>
            </a:r>
            <a:r>
              <a:rPr lang="fr-FR" dirty="0" err="1" smtClean="0"/>
              <a:t>versioning</a:t>
            </a:r>
            <a:r>
              <a:rPr lang="fr-FR" dirty="0" smtClean="0"/>
              <a:t> de </a:t>
            </a:r>
            <a:r>
              <a:rPr lang="fr-FR" dirty="0" err="1" smtClean="0"/>
              <a:t>flyway</a:t>
            </a:r>
            <a:r>
              <a:rPr lang="fr-FR" dirty="0" smtClean="0"/>
              <a:t>, les fichiers sont ignorés.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Les fichiers non ignorés sont dans l’état en attente de migration: disponibles mais pas encore exécutées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303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Concepts avancés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b="1" dirty="0" err="1" smtClean="0"/>
              <a:t>Rollback</a:t>
            </a:r>
            <a:r>
              <a:rPr lang="fr-FR" b="1" dirty="0" smtClean="0"/>
              <a:t> des migrations: </a:t>
            </a:r>
            <a:r>
              <a:rPr lang="fr-FR" dirty="0" err="1" smtClean="0"/>
              <a:t>rollback</a:t>
            </a:r>
            <a:r>
              <a:rPr lang="fr-FR" dirty="0" smtClean="0"/>
              <a:t> par transaction unique </a:t>
            </a:r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Si la base de données gère les transactions de </a:t>
            </a:r>
            <a:r>
              <a:rPr lang="fr-FR" dirty="0" err="1" smtClean="0"/>
              <a:t>DDLs</a:t>
            </a: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Possibilité de grouper toutes les migrations dans une seule transaction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 typeface="Wingdings"/>
              <a:buChar char="è"/>
            </a:pPr>
            <a:r>
              <a:rPr lang="fr-FR" dirty="0" smtClean="0"/>
              <a:t>Toute la transaction est « </a:t>
            </a:r>
            <a:r>
              <a:rPr lang="fr-FR" dirty="0" err="1" smtClean="0"/>
              <a:t>rollbackée</a:t>
            </a:r>
            <a:r>
              <a:rPr lang="fr-FR" dirty="0" smtClean="0"/>
              <a:t> » en cas d’échec</a:t>
            </a:r>
          </a:p>
          <a:p>
            <a:pPr marL="742950" lvl="1" indent="-285750">
              <a:buFont typeface="Wingdings"/>
              <a:buChar char="è"/>
            </a:pPr>
            <a:endParaRPr lang="fr-FR" dirty="0" smtClean="0"/>
          </a:p>
          <a:p>
            <a:pPr marL="742950" lvl="1" indent="-285750">
              <a:buFont typeface="Wingdings"/>
              <a:buChar char="è"/>
            </a:pPr>
            <a:r>
              <a:rPr lang="fr-FR" dirty="0" smtClean="0">
                <a:sym typeface="Wingdings" panose="05000000000000000000" pitchFamily="2" charset="2"/>
              </a:rPr>
              <a:t>Positionner la variable </a:t>
            </a:r>
            <a:r>
              <a:rPr lang="fr-FR" dirty="0" err="1" smtClean="0">
                <a:sym typeface="Wingdings" panose="05000000000000000000" pitchFamily="2" charset="2"/>
              </a:rPr>
              <a:t>flyway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i="1" dirty="0" err="1" smtClean="0"/>
              <a:t>flyway.group</a:t>
            </a:r>
            <a:r>
              <a:rPr lang="fr-FR" i="1" dirty="0" smtClean="0"/>
              <a:t>=</a:t>
            </a:r>
            <a:r>
              <a:rPr lang="fr-FR" dirty="0" err="1" smtClean="0"/>
              <a:t>true</a:t>
            </a:r>
            <a:endParaRPr lang="fr-FR" dirty="0" smtClean="0"/>
          </a:p>
          <a:p>
            <a:pPr marL="742950" lvl="1" indent="-285750">
              <a:buFont typeface="Wingdings"/>
              <a:buChar char="è"/>
            </a:pPr>
            <a:endParaRPr lang="fr-FR" dirty="0" smtClean="0"/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</a:t>
            </a:r>
            <a:r>
              <a:rPr lang="fr-FR" dirty="0" smtClean="0"/>
              <a:t> Désactiver le commit implicite dans la base de données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780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Concepts avancés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b="1" dirty="0" err="1" smtClean="0"/>
              <a:t>Rollback</a:t>
            </a:r>
            <a:r>
              <a:rPr lang="fr-FR" b="1" dirty="0" smtClean="0"/>
              <a:t> des migrations: </a:t>
            </a:r>
            <a:r>
              <a:rPr lang="fr-FR" dirty="0" err="1" smtClean="0"/>
              <a:t>rollback</a:t>
            </a:r>
            <a:r>
              <a:rPr lang="fr-FR" dirty="0" smtClean="0"/>
              <a:t> par « undo » (version PRO)</a:t>
            </a:r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Undo </a:t>
            </a:r>
            <a:r>
              <a:rPr lang="fr-FR" dirty="0"/>
              <a:t>fonctionne uniquement sur une migration en </a:t>
            </a:r>
            <a:r>
              <a:rPr lang="fr-FR" dirty="0" smtClean="0"/>
              <a:t>succès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On ne peut pas défaire une migration en échec avec </a:t>
            </a:r>
            <a:r>
              <a:rPr lang="fr-FR" dirty="0" smtClean="0"/>
              <a:t>undo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960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Concepts avancés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433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b="1" dirty="0" smtClean="0"/>
              <a:t>Réparation de migrations et gestion des erreurs: </a:t>
            </a:r>
            <a:r>
              <a:rPr lang="fr-FR" dirty="0" smtClean="0"/>
              <a:t>exécution de </a:t>
            </a:r>
            <a:r>
              <a:rPr lang="fr-FR" dirty="0" err="1" smtClean="0"/>
              <a:t>Flyway</a:t>
            </a:r>
            <a:r>
              <a:rPr lang="fr-FR" dirty="0" smtClean="0"/>
              <a:t> en mode Dry </a:t>
            </a:r>
            <a:r>
              <a:rPr lang="fr-FR" dirty="0" err="1" smtClean="0"/>
              <a:t>Runs</a:t>
            </a:r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err="1" smtClean="0"/>
              <a:t>Flyway</a:t>
            </a:r>
            <a:r>
              <a:rPr lang="fr-FR" dirty="0" smtClean="0"/>
              <a:t> </a:t>
            </a:r>
            <a:r>
              <a:rPr lang="fr-FR" dirty="0"/>
              <a:t>en mode Dry </a:t>
            </a:r>
            <a:r>
              <a:rPr lang="fr-FR" dirty="0" err="1"/>
              <a:t>Runs</a:t>
            </a:r>
            <a:r>
              <a:rPr lang="fr-FR" dirty="0"/>
              <a:t> </a:t>
            </a:r>
            <a:r>
              <a:rPr lang="fr-FR" dirty="0" smtClean="0"/>
              <a:t>permet (version PRO)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De simuler </a:t>
            </a:r>
            <a:r>
              <a:rPr lang="fr-FR" dirty="0"/>
              <a:t>l’exécution </a:t>
            </a:r>
            <a:r>
              <a:rPr lang="fr-FR" dirty="0" smtClean="0"/>
              <a:t>d’une migration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Générer un fichier contenant les requêtes de la migration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Configurer le fichier de sortie dans la variable </a:t>
            </a:r>
            <a:r>
              <a:rPr lang="fr-FR" i="1" dirty="0" err="1" smtClean="0"/>
              <a:t>flyway.dryRunOutput</a:t>
            </a:r>
            <a:r>
              <a:rPr lang="fr-FR" i="1" dirty="0" smtClean="0"/>
              <a:t>=</a:t>
            </a:r>
          </a:p>
          <a:p>
            <a:pPr marL="742950" lvl="1" indent="-285750">
              <a:buFontTx/>
              <a:buChar char="-"/>
            </a:pPr>
            <a:endParaRPr lang="fr-FR" i="1" dirty="0" smtClean="0"/>
          </a:p>
          <a:p>
            <a:pPr marL="742950" lvl="1" indent="-285750">
              <a:buFontTx/>
              <a:buChar char="-"/>
            </a:pPr>
            <a:r>
              <a:rPr lang="fr-FR" dirty="0"/>
              <a:t>La </a:t>
            </a:r>
            <a:r>
              <a:rPr lang="fr-FR" dirty="0" err="1"/>
              <a:t>configurtion</a:t>
            </a:r>
            <a:r>
              <a:rPr lang="fr-FR" dirty="0"/>
              <a:t> de </a:t>
            </a:r>
            <a:r>
              <a:rPr lang="fr-FR" dirty="0" err="1"/>
              <a:t>flyway.dryRunOutput</a:t>
            </a:r>
            <a:r>
              <a:rPr lang="fr-FR" dirty="0"/>
              <a:t>= active le mode Dry </a:t>
            </a:r>
            <a:r>
              <a:rPr lang="fr-FR" dirty="0" err="1" smtClean="0"/>
              <a:t>Runs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Possibilité d’analyser le fichier avant d’effectuer la </a:t>
            </a:r>
            <a:r>
              <a:rPr lang="fr-FR" dirty="0" smtClean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320477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Concepts avancés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433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b="1" dirty="0" smtClean="0"/>
              <a:t>Réparation de migrations et gestion des erreurs: </a:t>
            </a:r>
            <a:r>
              <a:rPr lang="fr-FR" dirty="0" smtClean="0"/>
              <a:t>exécution de </a:t>
            </a:r>
            <a:r>
              <a:rPr lang="fr-FR" dirty="0" err="1" smtClean="0"/>
              <a:t>Flyway</a:t>
            </a:r>
            <a:r>
              <a:rPr lang="fr-FR" dirty="0" smtClean="0"/>
              <a:t> en mode Dry </a:t>
            </a:r>
            <a:r>
              <a:rPr lang="fr-FR" dirty="0" err="1" smtClean="0"/>
              <a:t>Runs</a:t>
            </a:r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Faire le TP suivant: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</a:t>
            </a:r>
            <a:r>
              <a:rPr lang="fr-FR" dirty="0" smtClean="0"/>
              <a:t>jouter des fichiers de migrations SQL dans le répertoire de migration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Configurer le paramètre </a:t>
            </a:r>
            <a:r>
              <a:rPr lang="fr-FR" i="1" dirty="0" err="1" smtClean="0"/>
              <a:t>flyway.dryRunOutput</a:t>
            </a:r>
            <a:r>
              <a:rPr lang="fr-FR" i="1" dirty="0" smtClean="0"/>
              <a:t>=</a:t>
            </a:r>
            <a:r>
              <a:rPr lang="fr-FR" i="1" dirty="0" err="1" smtClean="0"/>
              <a:t>flyway</a:t>
            </a:r>
            <a:r>
              <a:rPr lang="fr-FR" i="1" dirty="0" smtClean="0"/>
              <a:t>/</a:t>
            </a:r>
            <a:r>
              <a:rPr lang="fr-FR" i="1" dirty="0" err="1" smtClean="0"/>
              <a:t>dryRunOutput.sql</a:t>
            </a:r>
            <a:r>
              <a:rPr lang="fr-FR" dirty="0" smtClean="0"/>
              <a:t>  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Exécuter la commande de migration « </a:t>
            </a:r>
            <a:r>
              <a:rPr lang="fr-FR" dirty="0" err="1" smtClean="0"/>
              <a:t>flyway</a:t>
            </a:r>
            <a:r>
              <a:rPr lang="fr-FR" dirty="0" smtClean="0"/>
              <a:t> </a:t>
            </a:r>
            <a:r>
              <a:rPr lang="fr-FR" dirty="0" err="1" smtClean="0"/>
              <a:t>migrate</a:t>
            </a:r>
            <a:r>
              <a:rPr lang="fr-FR" dirty="0" smtClean="0"/>
              <a:t> –pro »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Editer le fichier </a:t>
            </a:r>
            <a:r>
              <a:rPr lang="fr-FR" i="1" dirty="0" err="1"/>
              <a:t>flyway</a:t>
            </a:r>
            <a:r>
              <a:rPr lang="fr-FR" i="1" dirty="0"/>
              <a:t>/</a:t>
            </a:r>
            <a:r>
              <a:rPr lang="fr-FR" i="1" dirty="0" err="1"/>
              <a:t>dryRunOutput.sql</a:t>
            </a:r>
            <a:r>
              <a:rPr lang="fr-FR" dirty="0"/>
              <a:t> </a:t>
            </a:r>
            <a:r>
              <a:rPr lang="fr-FR" dirty="0" smtClean="0"/>
              <a:t>et observer le résultat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239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Concepts avancés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433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b="1" dirty="0" smtClean="0"/>
              <a:t>Réparation de migrations et gestion des erreurs: </a:t>
            </a:r>
            <a:r>
              <a:rPr lang="fr-FR" dirty="0" smtClean="0"/>
              <a:t>exécution de </a:t>
            </a:r>
            <a:r>
              <a:rPr lang="fr-FR" dirty="0" err="1" smtClean="0"/>
              <a:t>Flyway</a:t>
            </a:r>
            <a:r>
              <a:rPr lang="fr-FR" dirty="0" smtClean="0"/>
              <a:t> en mode Dry </a:t>
            </a:r>
            <a:r>
              <a:rPr lang="fr-FR" dirty="0" err="1" smtClean="0"/>
              <a:t>Runs</a:t>
            </a:r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27" y="1872792"/>
            <a:ext cx="8557339" cy="481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19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Concepts avancés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433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b="1" dirty="0" smtClean="0"/>
              <a:t>Réparation de migrations et gestion des erreurs: </a:t>
            </a:r>
            <a:r>
              <a:rPr lang="fr-FR" dirty="0" smtClean="0"/>
              <a:t>exécution de </a:t>
            </a:r>
            <a:r>
              <a:rPr lang="fr-FR" dirty="0" err="1" smtClean="0"/>
              <a:t>Flyway</a:t>
            </a:r>
            <a:r>
              <a:rPr lang="fr-FR" dirty="0" smtClean="0"/>
              <a:t> en mode Dry </a:t>
            </a:r>
            <a:r>
              <a:rPr lang="fr-FR" dirty="0" err="1" smtClean="0"/>
              <a:t>Runs</a:t>
            </a:r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55" y="1921332"/>
            <a:ext cx="8568952" cy="4820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19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Concepts avancés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b="1" dirty="0" smtClean="0"/>
              <a:t>Réparation de migrations et gestion des erreurs: </a:t>
            </a:r>
            <a:r>
              <a:rPr lang="fr-FR" dirty="0" smtClean="0"/>
              <a:t>le paramètre out-of-</a:t>
            </a:r>
            <a:r>
              <a:rPr lang="fr-FR" dirty="0" err="1" smtClean="0"/>
              <a:t>order</a:t>
            </a:r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Le paramètre « out </a:t>
            </a:r>
            <a:r>
              <a:rPr lang="fr-FR" dirty="0"/>
              <a:t>of </a:t>
            </a:r>
            <a:r>
              <a:rPr lang="fr-FR" dirty="0" err="1" smtClean="0"/>
              <a:t>order</a:t>
            </a:r>
            <a:r>
              <a:rPr lang="fr-FR" dirty="0" smtClean="0"/>
              <a:t> » permet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Si les versions x et x+2 ont déjà été exécuté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D’exécuter la version intermédiaire x+1</a:t>
            </a:r>
          </a:p>
        </p:txBody>
      </p:sp>
    </p:spTree>
    <p:extLst>
      <p:ext uri="{BB962C8B-B14F-4D97-AF65-F5344CB8AC3E}">
        <p14:creationId xmlns:p14="http://schemas.microsoft.com/office/powerpoint/2010/main" val="126544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Concepts avancés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b="1" dirty="0" smtClean="0"/>
              <a:t>Réparation de migrations et gestion des erreurs: </a:t>
            </a:r>
            <a:r>
              <a:rPr lang="fr-FR" dirty="0" smtClean="0"/>
              <a:t>le paramètre out-of-</a:t>
            </a:r>
            <a:r>
              <a:rPr lang="fr-FR" dirty="0" err="1" smtClean="0"/>
              <a:t>order</a:t>
            </a:r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Faire le TP suivant: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Configurer le paramètre </a:t>
            </a:r>
            <a:r>
              <a:rPr lang="fr-FR" i="1" dirty="0" err="1" smtClean="0"/>
              <a:t>flyway.outOfOrder</a:t>
            </a:r>
            <a:r>
              <a:rPr lang="fr-FR" i="1" dirty="0" smtClean="0"/>
              <a:t>=false</a:t>
            </a:r>
          </a:p>
          <a:p>
            <a:pPr marL="285750" indent="-285750">
              <a:buFontTx/>
              <a:buChar char="-"/>
            </a:pPr>
            <a:endParaRPr lang="fr-FR" i="1" dirty="0" smtClean="0"/>
          </a:p>
          <a:p>
            <a:pPr marL="285750" indent="-285750">
              <a:buFontTx/>
              <a:buChar char="-"/>
            </a:pPr>
            <a:r>
              <a:rPr lang="fr-FR" dirty="0"/>
              <a:t>Exécuter les migrations n et </a:t>
            </a:r>
            <a:r>
              <a:rPr lang="fr-FR" dirty="0" smtClean="0"/>
              <a:t>n+2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Exécuter </a:t>
            </a:r>
            <a:r>
              <a:rPr lang="fr-FR" dirty="0" smtClean="0"/>
              <a:t>la </a:t>
            </a:r>
            <a:r>
              <a:rPr lang="fr-FR" dirty="0"/>
              <a:t>migrations </a:t>
            </a:r>
            <a:r>
              <a:rPr lang="fr-FR" dirty="0" smtClean="0"/>
              <a:t>n+1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Analyser le résultat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Activer </a:t>
            </a:r>
            <a:r>
              <a:rPr lang="fr-FR" dirty="0"/>
              <a:t>le paramètre </a:t>
            </a:r>
            <a:r>
              <a:rPr lang="fr-FR" i="1" dirty="0" err="1" smtClean="0"/>
              <a:t>flyway.outOfOrder</a:t>
            </a:r>
            <a:r>
              <a:rPr lang="fr-FR" i="1" dirty="0" smtClean="0"/>
              <a:t>=</a:t>
            </a:r>
            <a:r>
              <a:rPr lang="fr-FR" i="1" dirty="0" err="1" smtClean="0"/>
              <a:t>true</a:t>
            </a:r>
            <a:endParaRPr lang="fr-FR" i="1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Exécuter à nouveau la migration et constater le résultat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951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Concepts avancés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b="1" dirty="0" smtClean="0"/>
              <a:t>Réparation de migrations et gestion des erreurs: </a:t>
            </a:r>
            <a:r>
              <a:rPr lang="fr-FR" dirty="0" smtClean="0"/>
              <a:t>le paramètre out-of-</a:t>
            </a:r>
            <a:r>
              <a:rPr lang="fr-FR" dirty="0" err="1" smtClean="0"/>
              <a:t>order</a:t>
            </a:r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Exemple de résultat d’exécution avec out-of-</a:t>
            </a:r>
            <a:r>
              <a:rPr lang="fr-FR" dirty="0" err="1" smtClean="0"/>
              <a:t>order</a:t>
            </a: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/>
              <a:t>La migration </a:t>
            </a:r>
            <a:r>
              <a:rPr lang="fr-FR" dirty="0" smtClean="0"/>
              <a:t>20.1.0.2.97 a été exécutée en out-of-</a:t>
            </a:r>
            <a:r>
              <a:rPr lang="fr-FR" dirty="0" err="1" smtClean="0"/>
              <a:t>order</a:t>
            </a:r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80" y="2924944"/>
            <a:ext cx="8721445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950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Concepts avancés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b="1" dirty="0" smtClean="0"/>
              <a:t>Réparation de migrations et gestion des erreurs: </a:t>
            </a:r>
            <a:r>
              <a:rPr lang="fr-FR" dirty="0" smtClean="0"/>
              <a:t>surcharge de codes d’erreurs (PRO)</a:t>
            </a:r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En cas d’erreur pendant une migration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err="1" smtClean="0"/>
              <a:t>Flyway</a:t>
            </a:r>
            <a:r>
              <a:rPr lang="fr-FR" dirty="0" smtClean="0"/>
              <a:t> les affiche sur la sortie standard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err="1" smtClean="0"/>
              <a:t>Flyway</a:t>
            </a:r>
            <a:r>
              <a:rPr lang="fr-FR" dirty="0" smtClean="0"/>
              <a:t> marque la transaction en échec et la </a:t>
            </a:r>
            <a:r>
              <a:rPr lang="fr-FR" dirty="0" err="1" smtClean="0"/>
              <a:t>rollbacke</a:t>
            </a:r>
            <a:r>
              <a:rPr lang="fr-FR" dirty="0" smtClean="0"/>
              <a:t> si possible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Exemple:</a:t>
            </a:r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4005064"/>
            <a:ext cx="81153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814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utilisation: fonctionnement de </a:t>
            </a:r>
            <a:r>
              <a:rPr lang="fr-FR" dirty="0" err="1" smtClean="0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611560" y="1486525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Chaque fichier de migration est exécuté</a:t>
            </a:r>
          </a:p>
          <a:p>
            <a:r>
              <a:rPr lang="fr-FR" dirty="0" smtClean="0"/>
              <a:t>La table </a:t>
            </a:r>
            <a:r>
              <a:rPr lang="fr-FR" dirty="0" err="1" smtClean="0"/>
              <a:t>flyway_schema_history</a:t>
            </a:r>
            <a:r>
              <a:rPr lang="fr-FR" dirty="0" smtClean="0"/>
              <a:t> est mise à jour en conséquence  </a:t>
            </a:r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https://flywaydb.org/assets/balsamiq/PendingMigrati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2447924"/>
            <a:ext cx="3392264" cy="327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Concepts avancés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b="1" dirty="0" smtClean="0"/>
              <a:t>Réparation de migrations et gestion des erreurs: </a:t>
            </a:r>
            <a:r>
              <a:rPr lang="fr-FR" dirty="0" smtClean="0"/>
              <a:t>surcharge de codes d’erreurs</a:t>
            </a:r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La surcharge des erreurs est possible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Traiter une erreur comme un warning pour la corriger plus tard 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Traiter un warning comme une erreur pour échouer au plus tôt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Effectuer un traitement spécifique lorsqu’une erreur donnée est levée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La surcharge est faite en renseignant le paramètre </a:t>
            </a:r>
            <a:r>
              <a:rPr lang="fr-FR" dirty="0" err="1"/>
              <a:t>flyway.errorOverrides</a:t>
            </a:r>
            <a:r>
              <a:rPr lang="fr-FR" dirty="0" smtClean="0"/>
              <a:t>=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La valeur du paramètre </a:t>
            </a:r>
            <a:r>
              <a:rPr lang="fr-FR" dirty="0" err="1" smtClean="0"/>
              <a:t>flyway.errorOverrides</a:t>
            </a:r>
            <a:r>
              <a:rPr lang="fr-FR" dirty="0" smtClean="0"/>
              <a:t> est de la forme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1200150" lvl="2" indent="-285750">
              <a:buFontTx/>
              <a:buChar char="-"/>
            </a:pPr>
            <a:r>
              <a:rPr lang="fr-FR" dirty="0"/>
              <a:t>SQL </a:t>
            </a:r>
            <a:r>
              <a:rPr lang="fr-FR" dirty="0" err="1"/>
              <a:t>state:SQL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err="1"/>
              <a:t>code:Flyway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 type</a:t>
            </a:r>
          </a:p>
        </p:txBody>
      </p:sp>
    </p:spTree>
    <p:extLst>
      <p:ext uri="{BB962C8B-B14F-4D97-AF65-F5344CB8AC3E}">
        <p14:creationId xmlns:p14="http://schemas.microsoft.com/office/powerpoint/2010/main" val="349813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Concepts avancés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b="1" dirty="0" smtClean="0"/>
              <a:t>Réparation de migrations et gestion des erreurs: </a:t>
            </a:r>
            <a:r>
              <a:rPr lang="fr-FR" dirty="0" smtClean="0"/>
              <a:t>surcharge de codes d’erreurs</a:t>
            </a:r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La surcharge des erreurs est possible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SQL state: le code SQL state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/>
              <a:t>SQL </a:t>
            </a:r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smtClean="0"/>
              <a:t>code: le code SQL </a:t>
            </a:r>
            <a:r>
              <a:rPr lang="fr-FR" dirty="0" err="1" smtClean="0"/>
              <a:t>error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err="1"/>
              <a:t>Flyway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smtClean="0"/>
              <a:t>type: l’erreur </a:t>
            </a:r>
            <a:r>
              <a:rPr lang="fr-FR" dirty="0" err="1" smtClean="0"/>
              <a:t>Flyway</a:t>
            </a:r>
            <a:r>
              <a:rPr lang="fr-FR" dirty="0" smtClean="0"/>
              <a:t> </a:t>
            </a:r>
          </a:p>
          <a:p>
            <a:pPr lvl="2"/>
            <a:r>
              <a:rPr lang="en-US" dirty="0" smtClean="0"/>
              <a:t>D:</a:t>
            </a:r>
            <a:r>
              <a:rPr lang="en-US" dirty="0"/>
              <a:t> </a:t>
            </a:r>
            <a:r>
              <a:rPr lang="en-US" dirty="0" smtClean="0"/>
              <a:t>force le mode debug</a:t>
            </a:r>
            <a:endParaRPr lang="en-US" dirty="0"/>
          </a:p>
          <a:p>
            <a:pPr lvl="2"/>
            <a:r>
              <a:rPr lang="en-US" dirty="0" smtClean="0"/>
              <a:t>D-:</a:t>
            </a:r>
            <a:r>
              <a:rPr lang="en-US" dirty="0"/>
              <a:t>  </a:t>
            </a:r>
            <a:r>
              <a:rPr lang="en-US" dirty="0" smtClean="0"/>
              <a:t>force </a:t>
            </a:r>
            <a:r>
              <a:rPr lang="en-US" dirty="0"/>
              <a:t>le mode </a:t>
            </a:r>
            <a:r>
              <a:rPr lang="en-US" dirty="0" smtClean="0"/>
              <a:t>debug </a:t>
            </a:r>
            <a:r>
              <a:rPr lang="en-US" dirty="0" err="1" smtClean="0"/>
              <a:t>mais</a:t>
            </a:r>
            <a:r>
              <a:rPr lang="en-US" dirty="0" smtClean="0"/>
              <a:t> masque SQL state et SQL error</a:t>
            </a:r>
            <a:endParaRPr lang="en-US" dirty="0"/>
          </a:p>
          <a:p>
            <a:pPr lvl="2"/>
            <a:r>
              <a:rPr lang="en-US" dirty="0" smtClean="0"/>
              <a:t>I: force le mode info</a:t>
            </a:r>
            <a:endParaRPr lang="en-US" dirty="0"/>
          </a:p>
          <a:p>
            <a:pPr lvl="2"/>
            <a:r>
              <a:rPr lang="en-US" dirty="0" smtClean="0"/>
              <a:t>I-: </a:t>
            </a:r>
            <a:r>
              <a:rPr lang="en-US" dirty="0"/>
              <a:t>force le mode </a:t>
            </a:r>
            <a:r>
              <a:rPr lang="en-US" dirty="0" smtClean="0"/>
              <a:t>info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/>
              <a:t>masque SQL state et SQL error</a:t>
            </a:r>
          </a:p>
          <a:p>
            <a:pPr lvl="2"/>
            <a:r>
              <a:rPr lang="en-US" dirty="0" smtClean="0"/>
              <a:t>W: force le mode warning</a:t>
            </a:r>
            <a:endParaRPr lang="en-US" dirty="0"/>
          </a:p>
          <a:p>
            <a:pPr lvl="2"/>
            <a:r>
              <a:rPr lang="en-US" dirty="0" smtClean="0"/>
              <a:t>W-: </a:t>
            </a:r>
            <a:r>
              <a:rPr lang="en-US" dirty="0"/>
              <a:t>force le mode warning </a:t>
            </a:r>
            <a:r>
              <a:rPr lang="en-US" dirty="0" err="1" smtClean="0"/>
              <a:t>mais</a:t>
            </a:r>
            <a:r>
              <a:rPr lang="en-US" dirty="0" smtClean="0"/>
              <a:t> masque SQL state et SQL error</a:t>
            </a:r>
            <a:endParaRPr lang="en-US" dirty="0"/>
          </a:p>
          <a:p>
            <a:pPr lvl="2"/>
            <a:r>
              <a:rPr lang="en-US" dirty="0" smtClean="0"/>
              <a:t>E: force le mode error</a:t>
            </a:r>
            <a:endParaRPr lang="en-US" dirty="0"/>
          </a:p>
          <a:p>
            <a:pPr lvl="2"/>
            <a:r>
              <a:rPr lang="en-US" dirty="0" smtClean="0"/>
              <a:t>E-: force le mode error </a:t>
            </a:r>
            <a:r>
              <a:rPr lang="en-US" dirty="0" err="1" smtClean="0"/>
              <a:t>mais</a:t>
            </a:r>
            <a:r>
              <a:rPr lang="en-US" dirty="0" smtClean="0"/>
              <a:t> masque SQL state et SQL error</a:t>
            </a:r>
            <a:endParaRPr lang="en-US" dirty="0"/>
          </a:p>
          <a:p>
            <a:pPr marL="1200150" lvl="2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658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Concepts avancés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b="1" dirty="0" smtClean="0"/>
              <a:t>Réparation de migrations et gestion des erreurs: </a:t>
            </a:r>
            <a:r>
              <a:rPr lang="fr-FR" dirty="0" smtClean="0"/>
              <a:t>surcharge de codes d’erreurs</a:t>
            </a:r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dirty="0"/>
              <a:t>Faire le TP suivant</a:t>
            </a:r>
            <a:r>
              <a:rPr lang="fr-FR" dirty="0" smtClean="0"/>
              <a:t>:</a:t>
            </a:r>
          </a:p>
          <a:p>
            <a:pPr lvl="1"/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Créer une migration qui viole une contrainte d’intégrité (ex: duplicate key)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Transformer cette erreur en warning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1200150" lvl="2" indent="-285750">
              <a:buFontTx/>
              <a:buChar char="-"/>
            </a:pPr>
            <a:r>
              <a:rPr lang="fr-FR" dirty="0" smtClean="0"/>
              <a:t>Exemple: </a:t>
            </a:r>
            <a:r>
              <a:rPr lang="fr-FR" dirty="0" err="1" smtClean="0"/>
              <a:t>flyway.errorOverrides</a:t>
            </a:r>
            <a:r>
              <a:rPr lang="fr-FR" dirty="0" smtClean="0"/>
              <a:t>=23505:0:W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1200150" lvl="2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723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fr-FR" dirty="0" err="1" smtClean="0"/>
              <a:t>Flyway</a:t>
            </a:r>
            <a:r>
              <a:rPr lang="fr-FR" dirty="0" smtClean="0"/>
              <a:t> est un outil simple</a:t>
            </a:r>
          </a:p>
          <a:p>
            <a:pPr marL="1200150" lvl="2" indent="-285750">
              <a:buFontTx/>
              <a:buChar char="-"/>
            </a:pPr>
            <a:endParaRPr lang="fr-FR" dirty="0" smtClean="0"/>
          </a:p>
          <a:p>
            <a:pPr marL="1200150" lvl="2" indent="-285750">
              <a:buFontTx/>
              <a:buChar char="-"/>
            </a:pPr>
            <a:r>
              <a:rPr lang="fr-FR" dirty="0" smtClean="0"/>
              <a:t>Prioriser le mode de migration SQL</a:t>
            </a:r>
          </a:p>
          <a:p>
            <a:pPr marL="1200150" lvl="2" indent="-285750">
              <a:buFontTx/>
              <a:buChar char="-"/>
            </a:pPr>
            <a:endParaRPr lang="fr-FR" dirty="0" smtClean="0"/>
          </a:p>
          <a:p>
            <a:pPr marL="1200150" lvl="2" indent="-285750">
              <a:buFontTx/>
              <a:buChar char="-"/>
            </a:pPr>
            <a:r>
              <a:rPr lang="fr-FR" dirty="0" smtClean="0"/>
              <a:t>Utiliser la migration Java uniquement si besoin</a:t>
            </a:r>
          </a:p>
          <a:p>
            <a:pPr marL="1200150" lvl="2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en-US" dirty="0" err="1" smtClean="0"/>
              <a:t>Pratiquer</a:t>
            </a:r>
            <a:r>
              <a:rPr lang="en-US" dirty="0" smtClean="0"/>
              <a:t> le DRY –Don’t Repeat Yourself</a:t>
            </a:r>
          </a:p>
          <a:p>
            <a:pPr marL="1200150" lvl="2" indent="-285750">
              <a:buFontTx/>
              <a:buChar char="-"/>
            </a:pPr>
            <a:endParaRPr lang="en-US" dirty="0" smtClean="0"/>
          </a:p>
          <a:p>
            <a:pPr marL="1200150" lvl="2" indent="-285750">
              <a:buFontTx/>
              <a:buChar char="-"/>
            </a:pPr>
            <a:r>
              <a:rPr lang="en-US" dirty="0" smtClean="0"/>
              <a:t>Ne pas </a:t>
            </a:r>
            <a:r>
              <a:rPr lang="en-US" dirty="0" err="1" smtClean="0"/>
              <a:t>dupliquer</a:t>
            </a:r>
            <a:r>
              <a:rPr lang="en-US" dirty="0" smtClean="0"/>
              <a:t> les </a:t>
            </a:r>
            <a:r>
              <a:rPr lang="en-US" dirty="0" err="1" smtClean="0"/>
              <a:t>paramètres</a:t>
            </a:r>
            <a:r>
              <a:rPr lang="en-US" dirty="0" smtClean="0"/>
              <a:t> de configuration à </a:t>
            </a:r>
            <a:r>
              <a:rPr lang="en-US" dirty="0" err="1" smtClean="0"/>
              <a:t>différents</a:t>
            </a:r>
            <a:r>
              <a:rPr lang="en-US" dirty="0" smtClean="0"/>
              <a:t> </a:t>
            </a:r>
            <a:r>
              <a:rPr lang="en-US" dirty="0" err="1" smtClean="0"/>
              <a:t>endroits</a:t>
            </a:r>
            <a:endParaRPr lang="en-US" dirty="0" smtClean="0"/>
          </a:p>
          <a:p>
            <a:pPr marL="1200150" lvl="2" indent="-285750">
              <a:buFontTx/>
              <a:buChar char="-"/>
            </a:pPr>
            <a:endParaRPr lang="en-US" dirty="0" smtClean="0"/>
          </a:p>
          <a:p>
            <a:pPr marL="1200150" lvl="2" indent="-285750">
              <a:buFontTx/>
              <a:buChar char="-"/>
            </a:pPr>
            <a:r>
              <a:rPr lang="en-US" dirty="0" smtClean="0"/>
              <a:t>Ne pas </a:t>
            </a:r>
            <a:r>
              <a:rPr lang="en-US" dirty="0" err="1" smtClean="0"/>
              <a:t>dupliquer</a:t>
            </a:r>
            <a:r>
              <a:rPr lang="en-US" dirty="0" smtClean="0"/>
              <a:t> les </a:t>
            </a:r>
            <a:r>
              <a:rPr lang="en-US" dirty="0" err="1" smtClean="0"/>
              <a:t>traitements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les </a:t>
            </a:r>
            <a:r>
              <a:rPr lang="en-US" dirty="0" err="1" smtClean="0"/>
              <a:t>fichiers</a:t>
            </a:r>
            <a:r>
              <a:rPr lang="en-US" dirty="0" smtClean="0"/>
              <a:t> de migration</a:t>
            </a:r>
          </a:p>
          <a:p>
            <a:pPr marL="1200150" lvl="2" indent="-285750">
              <a:buFontTx/>
              <a:buChar char="-"/>
            </a:pP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/>
              <a:t>Bien </a:t>
            </a:r>
            <a:r>
              <a:rPr lang="en-US" dirty="0" err="1"/>
              <a:t>utilisé</a:t>
            </a:r>
            <a:r>
              <a:rPr lang="en-US" dirty="0"/>
              <a:t>, </a:t>
            </a:r>
            <a:r>
              <a:rPr lang="en-US" dirty="0" smtClean="0"/>
              <a:t>Fly rend </a:t>
            </a:r>
            <a:r>
              <a:rPr lang="en-US" dirty="0" err="1" smtClean="0"/>
              <a:t>banale</a:t>
            </a:r>
            <a:r>
              <a:rPr lang="en-US" dirty="0" smtClean="0"/>
              <a:t> la </a:t>
            </a:r>
            <a:r>
              <a:rPr lang="en-US" dirty="0" err="1"/>
              <a:t>gestion</a:t>
            </a:r>
            <a:r>
              <a:rPr lang="en-US" dirty="0"/>
              <a:t> des migrations de base </a:t>
            </a:r>
            <a:r>
              <a:rPr lang="en-US" dirty="0" err="1"/>
              <a:t>données</a:t>
            </a:r>
            <a:r>
              <a:rPr lang="en-US" dirty="0" smtClean="0"/>
              <a:t>  </a:t>
            </a:r>
            <a:endParaRPr lang="en-US" dirty="0"/>
          </a:p>
          <a:p>
            <a:pPr marL="1200150" lvl="2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55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utilisation: fonctionnement de </a:t>
            </a:r>
            <a:r>
              <a:rPr lang="fr-FR" dirty="0" err="1" smtClean="0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611560" y="1486525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fichiers de migrations sont triés et exécutés dans l’ordre croissant de numéros de version</a:t>
            </a:r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https://flywaydb.org/assets/balsamiq/PendingMigrati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10" y="2276872"/>
            <a:ext cx="5444178" cy="18770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5576" y="4293096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La table </a:t>
            </a:r>
            <a:r>
              <a:rPr lang="fr-FR" dirty="0" err="1"/>
              <a:t>flyway_schema_history</a:t>
            </a:r>
            <a:r>
              <a:rPr lang="fr-FR" dirty="0"/>
              <a:t> est mise à jour en conséquence  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768773"/>
              </p:ext>
            </p:extLst>
          </p:nvPr>
        </p:nvGraphicFramePr>
        <p:xfrm>
          <a:off x="251520" y="4797152"/>
          <a:ext cx="8568952" cy="1982948"/>
        </p:xfrm>
        <a:graphic>
          <a:graphicData uri="http://schemas.openxmlformats.org/drawingml/2006/table">
            <a:tbl>
              <a:tblPr/>
              <a:tblGrid>
                <a:gridCol w="100811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606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3204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1216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04898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07202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 dirty="0" err="1">
                          <a:effectLst/>
                        </a:rPr>
                        <a:t>installed_rank</a:t>
                      </a:r>
                      <a:endParaRPr lang="fr-FR" sz="1200" dirty="0">
                        <a:effectLst/>
                      </a:endParaRP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37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effectLst/>
                        </a:rPr>
                        <a:t>version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37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 dirty="0">
                          <a:effectLst/>
                        </a:rPr>
                        <a:t>description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D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effectLst/>
                        </a:rPr>
                        <a:t>type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37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effectLst/>
                        </a:rPr>
                        <a:t>script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DD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effectLst/>
                        </a:rPr>
                        <a:t>checksum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37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effectLst/>
                        </a:rPr>
                        <a:t>installed_by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DD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effectLst/>
                        </a:rPr>
                        <a:t>installed_on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05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effectLst/>
                        </a:rPr>
                        <a:t>execution_time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36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 dirty="0" err="1">
                          <a:effectLst/>
                        </a:rPr>
                        <a:t>success</a:t>
                      </a:r>
                      <a:endParaRPr lang="fr-FR" sz="1200" dirty="0">
                        <a:effectLst/>
                      </a:endParaRP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37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2996"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>
                          <a:effectLst/>
                        </a:rPr>
                        <a:t>1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>
                          <a:effectLst/>
                        </a:rPr>
                        <a:t>1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>
                          <a:effectLst/>
                        </a:rPr>
                        <a:t>Initial Setup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>
                          <a:effectLst/>
                        </a:rPr>
                        <a:t>SQL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>
                          <a:effectLst/>
                        </a:rPr>
                        <a:t>V1__Initial_Setup.sql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 smtClean="0">
                          <a:effectLst/>
                        </a:rPr>
                        <a:t>6767037</a:t>
                      </a:r>
                      <a:endParaRPr lang="fr-FR" sz="1200" dirty="0">
                        <a:effectLst/>
                      </a:endParaRP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>
                          <a:effectLst/>
                        </a:rPr>
                        <a:t>axel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>
                          <a:effectLst/>
                        </a:rPr>
                        <a:t>2016-02-04 22:23:00.0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>
                          <a:effectLst/>
                        </a:rPr>
                        <a:t>546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 err="1">
                          <a:effectLst/>
                        </a:rPr>
                        <a:t>true</a:t>
                      </a:r>
                      <a:endParaRPr lang="fr-FR" sz="1200" dirty="0">
                        <a:effectLst/>
                      </a:endParaRP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2920"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>
                          <a:effectLst/>
                        </a:rPr>
                        <a:t>2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>
                          <a:effectLst/>
                        </a:rPr>
                        <a:t>2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>
                          <a:effectLst/>
                        </a:rPr>
                        <a:t>First Changes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>
                          <a:effectLst/>
                        </a:rPr>
                        <a:t>SQL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>
                          <a:effectLst/>
                        </a:rPr>
                        <a:t>V2__First_Changes.sql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 smtClean="0">
                          <a:effectLst/>
                        </a:rPr>
                        <a:t>9644856</a:t>
                      </a:r>
                      <a:endParaRPr lang="fr-FR" sz="1200" dirty="0">
                        <a:effectLst/>
                      </a:endParaRP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>
                          <a:effectLst/>
                        </a:rPr>
                        <a:t>axel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>
                          <a:effectLst/>
                        </a:rPr>
                        <a:t>2016-02-06 09:18:00.0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>
                          <a:effectLst/>
                        </a:rPr>
                        <a:t>127</a:t>
                      </a: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 err="1">
                          <a:effectLst/>
                        </a:rPr>
                        <a:t>true</a:t>
                      </a:r>
                      <a:endParaRPr lang="fr-FR" sz="1200" dirty="0">
                        <a:effectLst/>
                      </a:endParaRP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2920"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 smtClean="0">
                          <a:effectLst/>
                        </a:rPr>
                        <a:t>3</a:t>
                      </a:r>
                      <a:endParaRPr lang="fr-FR" sz="1200" dirty="0">
                        <a:effectLst/>
                      </a:endParaRP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 smtClean="0">
                          <a:effectLst/>
                        </a:rPr>
                        <a:t>2.1</a:t>
                      </a:r>
                      <a:endParaRPr lang="fr-FR" sz="1200" dirty="0">
                        <a:effectLst/>
                      </a:endParaRP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 err="1" smtClean="0">
                          <a:effectLst/>
                        </a:rPr>
                        <a:t>Refactoring</a:t>
                      </a:r>
                      <a:endParaRPr lang="fr-FR" sz="1200" dirty="0">
                        <a:effectLst/>
                      </a:endParaRP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 smtClean="0">
                          <a:effectLst/>
                        </a:rPr>
                        <a:t>JDBC</a:t>
                      </a:r>
                      <a:endParaRPr lang="fr-FR" sz="1200" dirty="0">
                        <a:effectLst/>
                      </a:endParaRP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 err="1" smtClean="0">
                          <a:effectLst/>
                        </a:rPr>
                        <a:t>Refactoring</a:t>
                      </a:r>
                      <a:endParaRPr lang="fr-FR" sz="1200" dirty="0">
                        <a:effectLst/>
                      </a:endParaRP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fr-FR" sz="1200" dirty="0">
                        <a:effectLst/>
                      </a:endParaRP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 smtClean="0">
                          <a:effectLst/>
                        </a:rPr>
                        <a:t>bob</a:t>
                      </a:r>
                      <a:endParaRPr lang="fr-FR" sz="1200" dirty="0">
                        <a:effectLst/>
                      </a:endParaRP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smtClean="0">
                          <a:effectLst/>
                        </a:rPr>
                        <a:t>2016-02-16 15:18:00.0</a:t>
                      </a:r>
                    </a:p>
                    <a:p>
                      <a:pPr fontAlgn="t"/>
                      <a:endParaRPr lang="fr-FR" sz="1200" dirty="0">
                        <a:effectLst/>
                      </a:endParaRP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 smtClean="0">
                          <a:effectLst/>
                        </a:rPr>
                        <a:t>251</a:t>
                      </a:r>
                      <a:endParaRPr lang="fr-FR" sz="1200" dirty="0">
                        <a:effectLst/>
                      </a:endParaRP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200" dirty="0" err="1" smtClean="0">
                          <a:effectLst/>
                        </a:rPr>
                        <a:t>true</a:t>
                      </a:r>
                      <a:endParaRPr lang="fr-FR" sz="1200" dirty="0">
                        <a:effectLst/>
                      </a:endParaRPr>
                    </a:p>
                  </a:txBody>
                  <a:tcPr marL="31378" marR="31378" marT="31378" marB="31378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9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utilisation: Installation et configuration en CLI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67544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Installation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467544" y="1844824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1. Télécharger le binaire </a:t>
            </a:r>
            <a:r>
              <a:rPr lang="fr-FR" dirty="0" err="1" smtClean="0"/>
              <a:t>flyway</a:t>
            </a:r>
            <a:r>
              <a:rPr lang="fr-FR" dirty="0" smtClean="0"/>
              <a:t>:</a:t>
            </a:r>
          </a:p>
          <a:p>
            <a:r>
              <a:rPr lang="fr-FR" dirty="0">
                <a:hlinkClick r:id="rId2"/>
              </a:rPr>
              <a:t>https://flywaydb.org/documentation/commandline/#</a:t>
            </a:r>
            <a:r>
              <a:rPr lang="fr-FR" dirty="0" smtClean="0">
                <a:hlinkClick r:id="rId2"/>
              </a:rPr>
              <a:t>download-and-installation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2. Décompresser le binaire</a:t>
            </a:r>
          </a:p>
        </p:txBody>
      </p:sp>
    </p:spTree>
    <p:extLst>
      <p:ext uri="{BB962C8B-B14F-4D97-AF65-F5344CB8AC3E}">
        <p14:creationId xmlns:p14="http://schemas.microsoft.com/office/powerpoint/2010/main" val="320140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utilisation: Installation et configuration en CLI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67544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Installation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467544" y="1844824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3. Ajouter le répertoire d’installation de </a:t>
            </a:r>
            <a:r>
              <a:rPr lang="fr-FR" dirty="0" err="1" smtClean="0"/>
              <a:t>Flyway</a:t>
            </a:r>
            <a:r>
              <a:rPr lang="fr-FR" dirty="0" smtClean="0"/>
              <a:t> à la variable PATH</a:t>
            </a:r>
          </a:p>
          <a:p>
            <a:r>
              <a:rPr lang="fr-FR" dirty="0" smtClean="0"/>
              <a:t>	- appuyer sur la touche Windows</a:t>
            </a:r>
          </a:p>
          <a:p>
            <a:r>
              <a:rPr lang="fr-FR" dirty="0"/>
              <a:t>	</a:t>
            </a:r>
            <a:r>
              <a:rPr lang="fr-FR" dirty="0" smtClean="0"/>
              <a:t>- Ecrire le mot « variables »</a:t>
            </a:r>
          </a:p>
          <a:p>
            <a:r>
              <a:rPr lang="fr-FR" dirty="0" smtClean="0"/>
              <a:t>	- Cliquer sur « Modifier les variables d’environnement pour votre compte »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184" y="3068960"/>
            <a:ext cx="4314056" cy="373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34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utilisation: Installation et configuration en CLI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67544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Installation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467544" y="1844824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  <a:r>
              <a:rPr lang="fr-FR" dirty="0" smtClean="0"/>
              <a:t>. Sélectionner PATH dans la partie « Variables d’environnement »</a:t>
            </a:r>
          </a:p>
          <a:p>
            <a:r>
              <a:rPr lang="fr-FR" dirty="0" smtClean="0"/>
              <a:t>	- cliquer sur modifier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924944"/>
            <a:ext cx="3312368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131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utilisation: Installation et configuration en CLI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67544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Installation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467544" y="1844824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  <a:r>
              <a:rPr lang="fr-FR" dirty="0" smtClean="0"/>
              <a:t>. Sélectionner PATH dans la partie « Variables d’environnement »</a:t>
            </a:r>
          </a:p>
          <a:p>
            <a:r>
              <a:rPr lang="fr-FR" dirty="0" smtClean="0"/>
              <a:t>	- cliquer sur  « Nouveau » puis ajouter le chemin d’installation de </a:t>
            </a:r>
            <a:r>
              <a:rPr lang="fr-FR" dirty="0" err="1" smtClean="0"/>
              <a:t>Flyway</a:t>
            </a:r>
            <a:endParaRPr lang="fr-F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00" y="2524668"/>
            <a:ext cx="3899768" cy="4288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02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utilisation: Installation et configuration en CLI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67544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Configuration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467544" y="1917987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dirty="0" smtClean="0"/>
              <a:t>Configuration de l’édition de </a:t>
            </a:r>
            <a:r>
              <a:rPr lang="fr-FR" dirty="0" err="1" smtClean="0"/>
              <a:t>Flyway</a:t>
            </a:r>
            <a:endParaRPr lang="fr-FR" dirty="0"/>
          </a:p>
          <a:p>
            <a:r>
              <a:rPr lang="fr-FR" dirty="0" smtClean="0"/>
              <a:t>Configurer la variable d’environnement FLYWAY_EDITION avec la valeur de l’édition:</a:t>
            </a:r>
          </a:p>
          <a:p>
            <a:r>
              <a:rPr lang="fr-FR" dirty="0" smtClean="0"/>
              <a:t> 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474616"/>
              </p:ext>
            </p:extLst>
          </p:nvPr>
        </p:nvGraphicFramePr>
        <p:xfrm>
          <a:off x="611560" y="2708920"/>
          <a:ext cx="5380564" cy="1402080"/>
        </p:xfrm>
        <a:graphic>
          <a:graphicData uri="http://schemas.openxmlformats.org/drawingml/2006/table">
            <a:tbl>
              <a:tblPr/>
              <a:tblGrid>
                <a:gridCol w="26902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902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fr-FR" dirty="0" err="1" smtClean="0">
                          <a:effectLst/>
                        </a:rPr>
                        <a:t>community</a:t>
                      </a:r>
                      <a:r>
                        <a:rPr lang="fr-FR" dirty="0" smtClean="0">
                          <a:effectLst/>
                        </a:rPr>
                        <a:t>:</a:t>
                      </a:r>
                      <a:endParaRPr lang="fr-FR" dirty="0">
                        <a:effectLst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smtClean="0">
                          <a:effectLst/>
                          <a:hlinkClick r:id="rId2"/>
                        </a:rPr>
                        <a:t>Flyway </a:t>
                      </a:r>
                      <a:r>
                        <a:rPr lang="en-US" dirty="0">
                          <a:effectLst/>
                          <a:hlinkClick r:id="rId2"/>
                        </a:rPr>
                        <a:t>Community Edition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smtClean="0">
                          <a:effectLst/>
                        </a:rPr>
                        <a:t>(</a:t>
                      </a:r>
                      <a:r>
                        <a:rPr lang="en-US" dirty="0" err="1" smtClean="0">
                          <a:effectLst/>
                        </a:rPr>
                        <a:t>édition</a:t>
                      </a:r>
                      <a:r>
                        <a:rPr lang="en-US" baseline="0" dirty="0" smtClean="0">
                          <a:effectLst/>
                        </a:rPr>
                        <a:t> par </a:t>
                      </a:r>
                      <a:r>
                        <a:rPr lang="en-US" dirty="0" err="1" smtClean="0">
                          <a:effectLst/>
                        </a:rPr>
                        <a:t>défaut</a:t>
                      </a:r>
                      <a:r>
                        <a:rPr lang="en-US" dirty="0">
                          <a:effectLst/>
                        </a:rPr>
                        <a:t>)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fr-FR" dirty="0" smtClean="0">
                          <a:effectLst/>
                        </a:rPr>
                        <a:t>pro:</a:t>
                      </a:r>
                      <a:endParaRPr lang="fr-FR" dirty="0">
                        <a:effectLst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smtClean="0">
                          <a:effectLst/>
                          <a:hlinkClick r:id="rId2"/>
                        </a:rPr>
                        <a:t>Flyway </a:t>
                      </a:r>
                      <a:r>
                        <a:rPr lang="en-US" dirty="0">
                          <a:effectLst/>
                          <a:hlinkClick r:id="rId2"/>
                        </a:rPr>
                        <a:t>Pro Edition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fr-FR" dirty="0" err="1" smtClean="0">
                          <a:effectLst/>
                        </a:rPr>
                        <a:t>enterprise</a:t>
                      </a:r>
                      <a:r>
                        <a:rPr lang="fr-FR" dirty="0" smtClean="0">
                          <a:effectLst/>
                        </a:rPr>
                        <a:t>:</a:t>
                      </a:r>
                      <a:endParaRPr lang="fr-FR" dirty="0">
                        <a:effectLst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smtClean="0">
                          <a:effectLst/>
                          <a:hlinkClick r:id="rId2"/>
                        </a:rPr>
                        <a:t>Flyway </a:t>
                      </a:r>
                      <a:r>
                        <a:rPr lang="en-US" dirty="0">
                          <a:effectLst/>
                          <a:hlinkClick r:id="rId2"/>
                        </a:rPr>
                        <a:t>Enterprise Edition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50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utilisation: Installation et configuration en CLI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67544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Configuration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467544" y="1917987"/>
            <a:ext cx="82809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2. Configuration de la licence </a:t>
            </a:r>
            <a:r>
              <a:rPr lang="fr-FR" dirty="0" err="1" smtClean="0"/>
              <a:t>Flyway</a:t>
            </a:r>
            <a:endParaRPr lang="fr-FR" dirty="0" smtClean="0"/>
          </a:p>
          <a:p>
            <a:r>
              <a:rPr lang="fr-FR" dirty="0" smtClean="0"/>
              <a:t>Ajouter la </a:t>
            </a:r>
            <a:r>
              <a:rPr lang="fr-FR" dirty="0"/>
              <a:t>variable d’environnement W</a:t>
            </a:r>
            <a:r>
              <a:rPr lang="fr-FR" dirty="0" smtClean="0"/>
              <a:t>indows FLYWAY_LICENSE_KEY avec comme valeur la licence ci-dessous:</a:t>
            </a:r>
          </a:p>
          <a:p>
            <a:r>
              <a:rPr lang="fr-FR" dirty="0" smtClean="0"/>
              <a:t>FL012BAC950311C3FDDC1329189D85E29B462779EEBD87ED411B3BE5F91A4D7FD1684C6154A978AE0426FD3CE6E4096A7C6648AA29D00A51D7943EED981CA2F9924E9EEEB39C92AE50E30DB44C1FA3D84E832D86DF35DF613FB3BF3F8A283069EAB7C7E942C9A10590CA813507420B893C0FF2929EA7BE777761C9B3CB49DDB2061FF50FC90457A26FB8E972F499FBB8EBFA8BEA986743FC6FBB9FF66120033F9C9FC3973E6E6E23666FABC91D0E3BF0A760242EBC605428D1CBAD825B7470AEA40736941287D2C8E161ED876C4BB4143EB64D663E886C80D51CC02A111873DEFF1CFF822EAA8CF87313CA237B9F9DAC765018906D14DF7A2EE90B8539AA759FF88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974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utilisation: Installation et configuration en CLI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67544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Configuration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467544" y="1917987"/>
            <a:ext cx="8280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3. Par fichiers de configuration</a:t>
            </a:r>
          </a:p>
          <a:p>
            <a:r>
              <a:rPr lang="fr-FR" dirty="0" err="1" smtClean="0"/>
              <a:t>Flyway</a:t>
            </a:r>
            <a:r>
              <a:rPr lang="fr-FR" dirty="0" smtClean="0"/>
              <a:t> charge les fichiers de configuration situés dans les emplacements suivants:</a:t>
            </a:r>
          </a:p>
          <a:p>
            <a:endParaRPr lang="fr-FR" dirty="0"/>
          </a:p>
          <a:p>
            <a:r>
              <a:rPr lang="fr-FR" dirty="0"/>
              <a:t>&lt;</a:t>
            </a:r>
            <a:r>
              <a:rPr lang="fr-FR" dirty="0" err="1"/>
              <a:t>install-dir</a:t>
            </a:r>
            <a:r>
              <a:rPr lang="fr-FR" dirty="0"/>
              <a:t>&gt;/</a:t>
            </a:r>
            <a:r>
              <a:rPr lang="fr-FR" dirty="0" err="1"/>
              <a:t>conf</a:t>
            </a:r>
            <a:r>
              <a:rPr lang="fr-FR" dirty="0"/>
              <a:t>/</a:t>
            </a:r>
            <a:r>
              <a:rPr lang="fr-FR" dirty="0" err="1"/>
              <a:t>flyway.conf</a:t>
            </a:r>
            <a:endParaRPr lang="fr-FR" dirty="0"/>
          </a:p>
          <a:p>
            <a:r>
              <a:rPr lang="fr-FR" dirty="0"/>
              <a:t>&lt;user-home&gt;/</a:t>
            </a:r>
            <a:r>
              <a:rPr lang="fr-FR" dirty="0" err="1"/>
              <a:t>flyway.conf</a:t>
            </a:r>
            <a:endParaRPr lang="fr-FR" dirty="0"/>
          </a:p>
          <a:p>
            <a:r>
              <a:rPr lang="fr-FR" dirty="0"/>
              <a:t>&lt;</a:t>
            </a:r>
            <a:r>
              <a:rPr lang="fr-FR" dirty="0" err="1"/>
              <a:t>current-dir</a:t>
            </a:r>
            <a:r>
              <a:rPr lang="fr-FR" dirty="0"/>
              <a:t>&gt;/</a:t>
            </a:r>
            <a:r>
              <a:rPr lang="fr-FR" dirty="0" err="1" smtClean="0"/>
              <a:t>flyway.conf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244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916832"/>
            <a:ext cx="8507288" cy="3298378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Introduction</a:t>
            </a:r>
            <a:br>
              <a:rPr lang="fr-FR" dirty="0" smtClean="0"/>
            </a:br>
            <a:r>
              <a:rPr lang="fr-FR" dirty="0" smtClean="0"/>
              <a:t>Concepts et Utilisation</a:t>
            </a:r>
            <a:br>
              <a:rPr lang="fr-FR" dirty="0" smtClean="0"/>
            </a:br>
            <a:r>
              <a:rPr lang="fr-FR" dirty="0" smtClean="0"/>
              <a:t>Concepts Avancés</a:t>
            </a:r>
            <a:br>
              <a:rPr lang="fr-FR" dirty="0" smtClean="0"/>
            </a:br>
            <a:r>
              <a:rPr lang="fr-FR" dirty="0" smtClean="0"/>
              <a:t>Conclusion</a:t>
            </a:r>
            <a:br>
              <a:rPr lang="fr-FR" dirty="0" smtClean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466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utilisation: Installation et configuration en CLI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67544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Configuration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  <a:r>
              <a:rPr lang="fr-FR" dirty="0" smtClean="0"/>
              <a:t>. Fichiers de configuration en ligne de commande</a:t>
            </a:r>
          </a:p>
          <a:p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77628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77914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467544" y="2926685"/>
            <a:ext cx="8280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5. Par variable d’environnement</a:t>
            </a:r>
          </a:p>
          <a:p>
            <a:endParaRPr lang="fr-FR" dirty="0"/>
          </a:p>
          <a:p>
            <a:r>
              <a:rPr lang="fr-FR" dirty="0"/>
              <a:t>5</a:t>
            </a:r>
            <a:r>
              <a:rPr lang="fr-FR" dirty="0" smtClean="0"/>
              <a:t>.1 </a:t>
            </a:r>
            <a:r>
              <a:rPr lang="fr-FR" dirty="0"/>
              <a:t>Fichiers de configuration par variable d’environnement FLYWAY_CONFIG_FILES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Voir la liste de </a:t>
            </a:r>
            <a:r>
              <a:rPr lang="fr-FR" dirty="0" smtClean="0">
                <a:hlinkClick r:id="rId4"/>
              </a:rPr>
              <a:t>variables d’environnement</a:t>
            </a:r>
            <a:r>
              <a:rPr lang="fr-FR" dirty="0" smtClean="0"/>
              <a:t> </a:t>
            </a:r>
            <a:r>
              <a:rPr lang="fr-FR" dirty="0" err="1" smtClean="0"/>
              <a:t>Flyway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104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utilisation: Installation et configuration en CLI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67544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Configuration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6. Configuration par arguments en ligne de commande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/>
              <a:t>7</a:t>
            </a:r>
            <a:r>
              <a:rPr lang="fr-FR" dirty="0" smtClean="0"/>
              <a:t>. Configuration via entrée standard</a:t>
            </a:r>
          </a:p>
          <a:p>
            <a:r>
              <a:rPr lang="fr-FR" dirty="0"/>
              <a:t>7</a:t>
            </a:r>
            <a:r>
              <a:rPr lang="fr-FR" dirty="0" smtClean="0"/>
              <a:t>.1 Passage de paramètres avec pipe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/>
              <a:t>7</a:t>
            </a:r>
            <a:r>
              <a:rPr lang="fr-FR" dirty="0" smtClean="0"/>
              <a:t>.2 Passer un fichier chiffré en paramètres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7407424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82" y="3717032"/>
            <a:ext cx="56102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92" y="4917157"/>
            <a:ext cx="40005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46291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518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utilisation: Installation et configuration en CLI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67544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Configuration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Ordre de priorité croissante de variables</a:t>
            </a:r>
          </a:p>
          <a:p>
            <a:endParaRPr lang="fr-FR" dirty="0"/>
          </a:p>
          <a:p>
            <a:pPr marL="342900" indent="-342900">
              <a:buAutoNum type="arabicPeriod"/>
            </a:pPr>
            <a:r>
              <a:rPr lang="fr-FR" dirty="0" smtClean="0"/>
              <a:t>Variables d’environnement</a:t>
            </a:r>
          </a:p>
          <a:p>
            <a:pPr marL="342900" indent="-342900">
              <a:buAutoNum type="arabicPeriod"/>
            </a:pPr>
            <a:endParaRPr lang="fr-FR" dirty="0" smtClean="0"/>
          </a:p>
          <a:p>
            <a:pPr marL="342900" indent="-342900">
              <a:buAutoNum type="arabicPeriod"/>
            </a:pPr>
            <a:r>
              <a:rPr lang="fr-FR" dirty="0" smtClean="0"/>
              <a:t>Variables passées en entrée standard</a:t>
            </a:r>
          </a:p>
          <a:p>
            <a:pPr marL="342900" indent="-342900">
              <a:buAutoNum type="arabicPeriod"/>
            </a:pPr>
            <a:endParaRPr lang="fr-FR" dirty="0" smtClean="0"/>
          </a:p>
          <a:p>
            <a:pPr marL="342900" indent="-342900">
              <a:buAutoNum type="arabicPeriod"/>
            </a:pPr>
            <a:r>
              <a:rPr lang="fr-FR" dirty="0" smtClean="0"/>
              <a:t>Fichiers de configuration spécifiques</a:t>
            </a:r>
          </a:p>
          <a:p>
            <a:pPr marL="342900" indent="-342900">
              <a:buAutoNum type="arabicPeriod"/>
            </a:pPr>
            <a:endParaRPr lang="fr-FR" dirty="0" smtClean="0"/>
          </a:p>
          <a:p>
            <a:pPr marL="342900" indent="-342900">
              <a:buAutoNum type="arabicPeriod"/>
            </a:pPr>
            <a:r>
              <a:rPr lang="fr-FR" dirty="0" smtClean="0"/>
              <a:t>Fichiers de configuration &lt;</a:t>
            </a:r>
            <a:r>
              <a:rPr lang="fr-FR" dirty="0" err="1" smtClean="0"/>
              <a:t>current-dir</a:t>
            </a:r>
            <a:r>
              <a:rPr lang="fr-FR" dirty="0"/>
              <a:t>&gt;/</a:t>
            </a:r>
            <a:r>
              <a:rPr lang="fr-FR" dirty="0" err="1" smtClean="0"/>
              <a:t>flyway.conf</a:t>
            </a:r>
            <a:endParaRPr lang="fr-FR" dirty="0" smtClean="0"/>
          </a:p>
          <a:p>
            <a:pPr marL="342900" indent="-342900">
              <a:buAutoNum type="arabicPeriod"/>
            </a:pPr>
            <a:endParaRPr lang="fr-FR" dirty="0" smtClean="0"/>
          </a:p>
          <a:p>
            <a:pPr marL="342900" indent="-342900">
              <a:buAutoNum type="arabicPeriod"/>
            </a:pPr>
            <a:r>
              <a:rPr lang="fr-FR" dirty="0"/>
              <a:t>Fichiers de configuration </a:t>
            </a:r>
            <a:r>
              <a:rPr lang="fr-FR" dirty="0" smtClean="0"/>
              <a:t>&lt;user-home</a:t>
            </a:r>
            <a:r>
              <a:rPr lang="fr-FR" dirty="0"/>
              <a:t>&gt;/</a:t>
            </a:r>
            <a:r>
              <a:rPr lang="fr-FR" dirty="0" err="1" smtClean="0"/>
              <a:t>flyway.conf</a:t>
            </a:r>
            <a:endParaRPr lang="fr-FR" dirty="0" smtClean="0"/>
          </a:p>
          <a:p>
            <a:pPr marL="342900" indent="-342900">
              <a:buAutoNum type="arabicPeriod"/>
            </a:pPr>
            <a:endParaRPr lang="fr-FR" dirty="0" smtClean="0"/>
          </a:p>
          <a:p>
            <a:pPr marL="342900" indent="-342900">
              <a:buAutoNum type="arabicPeriod"/>
            </a:pPr>
            <a:r>
              <a:rPr lang="fr-FR" dirty="0"/>
              <a:t>Fichiers de configuration </a:t>
            </a:r>
            <a:r>
              <a:rPr lang="fr-FR" dirty="0" smtClean="0"/>
              <a:t>&lt;</a:t>
            </a:r>
            <a:r>
              <a:rPr lang="fr-FR" dirty="0" err="1" smtClean="0"/>
              <a:t>install-dir</a:t>
            </a:r>
            <a:r>
              <a:rPr lang="fr-FR" dirty="0"/>
              <a:t>&gt;/</a:t>
            </a:r>
            <a:r>
              <a:rPr lang="fr-FR" dirty="0" err="1" smtClean="0"/>
              <a:t>conf</a:t>
            </a:r>
            <a:r>
              <a:rPr lang="fr-FR" dirty="0" smtClean="0"/>
              <a:t>/</a:t>
            </a:r>
            <a:r>
              <a:rPr lang="fr-FR" dirty="0" err="1" smtClean="0"/>
              <a:t>flyway.conf</a:t>
            </a:r>
            <a:endParaRPr lang="fr-FR" dirty="0" smtClean="0"/>
          </a:p>
          <a:p>
            <a:pPr marL="342900" indent="-342900">
              <a:buAutoNum type="arabicPeriod"/>
            </a:pPr>
            <a:endParaRPr lang="fr-FR" dirty="0" smtClean="0"/>
          </a:p>
          <a:p>
            <a:pPr marL="342900" indent="-342900">
              <a:buAutoNum type="arabicPeriod"/>
            </a:pPr>
            <a:r>
              <a:rPr lang="fr-FR" dirty="0" smtClean="0"/>
              <a:t>Variables passées en ligne de commande </a:t>
            </a:r>
            <a:r>
              <a:rPr lang="fr-FR" dirty="0" err="1" smtClean="0"/>
              <a:t>Flyway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450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utilisation: Installation et configuration en CLI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67544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Configuration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Utilisateur et mot de passe </a:t>
            </a:r>
            <a:r>
              <a:rPr lang="fr-FR" b="1" dirty="0" err="1" smtClean="0"/>
              <a:t>Flyway</a:t>
            </a:r>
            <a:endParaRPr lang="fr-FR" b="1" dirty="0" smtClean="0"/>
          </a:p>
          <a:p>
            <a:endParaRPr lang="fr-FR" dirty="0"/>
          </a:p>
          <a:p>
            <a:r>
              <a:rPr lang="fr-FR" dirty="0" smtClean="0"/>
              <a:t>Si l’utilisateur et le mot de passe ne sont pas renseignés, </a:t>
            </a:r>
            <a:r>
              <a:rPr lang="fr-FR" dirty="0" err="1" smtClean="0"/>
              <a:t>Flyway</a:t>
            </a:r>
            <a:r>
              <a:rPr lang="fr-FR" dirty="0" smtClean="0"/>
              <a:t> les demandera:</a:t>
            </a:r>
          </a:p>
          <a:p>
            <a:r>
              <a:rPr lang="fr-FR" dirty="0" smtClean="0"/>
              <a:t> 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40" y="2852936"/>
            <a:ext cx="25908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249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utilisation: Principales commandes de </a:t>
            </a:r>
            <a:r>
              <a:rPr lang="fr-FR" dirty="0" err="1" smtClean="0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67544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Commande </a:t>
            </a:r>
            <a:r>
              <a:rPr lang="fr-FR" b="1" dirty="0" err="1" smtClean="0"/>
              <a:t>migrate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Migre le schéma à la dernière version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Mets à jour ou crée la table de l’historique de migrations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 smtClean="0"/>
              <a:t>C’est le workflow principal de </a:t>
            </a:r>
            <a:r>
              <a:rPr lang="fr-FR" dirty="0" err="1" smtClean="0"/>
              <a:t>Flyway</a:t>
            </a:r>
            <a:r>
              <a:rPr lang="fr-FR" dirty="0" smtClean="0"/>
              <a:t>:</a:t>
            </a:r>
          </a:p>
          <a:p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Recherche des fichiers de migration dans le système de fichier ou le </a:t>
            </a:r>
            <a:r>
              <a:rPr lang="fr-FR" dirty="0" err="1" smtClean="0"/>
              <a:t>classpath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Compare les fichiers trouvés avec les migrations déjà appliquées (</a:t>
            </a:r>
            <a:r>
              <a:rPr lang="fr-FR" dirty="0" err="1" smtClean="0"/>
              <a:t>i.e</a:t>
            </a:r>
            <a:r>
              <a:rPr lang="fr-FR" dirty="0" smtClean="0"/>
              <a:t>: table de l’historique de migrations)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Applique les différences éventuelles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75" y="2987278"/>
            <a:ext cx="6597650" cy="159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0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utilisation: Principales commandes de </a:t>
            </a:r>
            <a:r>
              <a:rPr lang="fr-FR" dirty="0" err="1" smtClean="0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67544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Commande clean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Réinitialise la base en supprimant tous les objets (tables, vues …</a:t>
            </a:r>
            <a:r>
              <a:rPr lang="fr-FR" dirty="0" err="1" smtClean="0"/>
              <a:t>etc</a:t>
            </a:r>
            <a:r>
              <a:rPr lang="fr-FR" dirty="0" smtClean="0"/>
              <a:t>)  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Utile en environnement de DEV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A ne pas exécuter en environnement de PROD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50" y="3648050"/>
            <a:ext cx="494030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8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utilisation: Principales commandes de </a:t>
            </a:r>
            <a:r>
              <a:rPr lang="fr-FR" dirty="0" err="1" smtClean="0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67544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Commande info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Affiche les informations de l’état courant de migrations: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Catégorie de migrations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Type de migrations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Date </a:t>
            </a:r>
            <a:r>
              <a:rPr lang="fr-FR" dirty="0"/>
              <a:t>d’exécution des migrations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Etat des migrations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" y="4662512"/>
            <a:ext cx="75565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1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utilisation: Principales commandes de </a:t>
            </a:r>
            <a:r>
              <a:rPr lang="fr-FR" dirty="0" err="1" smtClean="0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67544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Commande </a:t>
            </a:r>
            <a:r>
              <a:rPr lang="fr-FR" b="1" dirty="0" err="1" smtClean="0"/>
              <a:t>validate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Valide l’</a:t>
            </a:r>
            <a:r>
              <a:rPr lang="fr-FR" dirty="0"/>
              <a:t>é</a:t>
            </a:r>
            <a:r>
              <a:rPr lang="fr-FR" dirty="0" smtClean="0"/>
              <a:t>tat des migrations appliquées par rapport aux migrations disponibles: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Détecte les différences de version 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Détecte d’éventuels écarts, intentionnels ou accidentels (faits hors </a:t>
            </a:r>
            <a:r>
              <a:rPr lang="fr-FR" dirty="0" err="1" smtClean="0"/>
              <a:t>Flyway</a:t>
            </a:r>
            <a:r>
              <a:rPr lang="fr-FR" dirty="0" smtClean="0"/>
              <a:t>, erreurs de migration, …etc.)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12" y="3942432"/>
            <a:ext cx="55245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0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utilisation: Principales commandes de </a:t>
            </a:r>
            <a:r>
              <a:rPr lang="fr-FR" dirty="0" err="1" smtClean="0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67544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Commande undo (version Pro)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Fait un retour en arrière (</a:t>
            </a:r>
            <a:r>
              <a:rPr lang="fr-FR" dirty="0" err="1" smtClean="0"/>
              <a:t>i.e</a:t>
            </a:r>
            <a:r>
              <a:rPr lang="fr-FR" dirty="0" smtClean="0"/>
              <a:t>: </a:t>
            </a:r>
            <a:r>
              <a:rPr lang="fr-FR" dirty="0" err="1" smtClean="0"/>
              <a:t>rollback</a:t>
            </a:r>
            <a:r>
              <a:rPr lang="fr-FR" dirty="0" smtClean="0"/>
              <a:t>) sur la dernière migration en succès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Si l’argument </a:t>
            </a:r>
            <a:r>
              <a:rPr lang="fr-FR" dirty="0" err="1" smtClean="0"/>
              <a:t>target</a:t>
            </a:r>
            <a:r>
              <a:rPr lang="fr-FR" dirty="0" smtClean="0"/>
              <a:t> est fourni: retour jusqu’à une version de migration inférieur à </a:t>
            </a:r>
            <a:r>
              <a:rPr lang="fr-FR" dirty="0" err="1" smtClean="0"/>
              <a:t>target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Si l’argument group est positionné à vrai: </a:t>
            </a:r>
            <a:r>
              <a:rPr lang="fr-FR" dirty="0" err="1" smtClean="0"/>
              <a:t>Flyway</a:t>
            </a:r>
            <a:r>
              <a:rPr lang="fr-FR" dirty="0" smtClean="0"/>
              <a:t> tentera d’effectuer le retour en arrière du groupe de migrations fournies dans une seule transaction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L’argument group n’est valide que pour les bases de données qui supportent les transactions de </a:t>
            </a:r>
            <a:r>
              <a:rPr lang="fr-FR" dirty="0" err="1" smtClean="0"/>
              <a:t>DDLs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/>
              <a:t>u</a:t>
            </a:r>
            <a:r>
              <a:rPr lang="fr-FR" dirty="0" smtClean="0"/>
              <a:t>ndo n’est pas applicable aux migrations « répétables » (mettre à jour la migration puis utiliser la commande </a:t>
            </a:r>
            <a:r>
              <a:rPr lang="fr-FR" dirty="0" err="1" smtClean="0"/>
              <a:t>migrate</a:t>
            </a:r>
            <a:r>
              <a:rPr lang="fr-FR" dirty="0" smtClean="0"/>
              <a:t>) 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25" y="4721820"/>
            <a:ext cx="655955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utilisation: Principales commandes de </a:t>
            </a:r>
            <a:r>
              <a:rPr lang="fr-FR" dirty="0" err="1" smtClean="0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67544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Commande undo (version Pro)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Remarques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Undo fonctionne uniquement sur une migration en succès</a:t>
            </a:r>
          </a:p>
          <a:p>
            <a:pPr marL="1200150" lvl="2" indent="-285750">
              <a:buFontTx/>
              <a:buChar char="-"/>
            </a:pPr>
            <a:r>
              <a:rPr lang="fr-FR" dirty="0" smtClean="0"/>
              <a:t>On ne peut pas défaire une migration en échec avec undo</a:t>
            </a:r>
          </a:p>
          <a:p>
            <a:pPr marL="1200150" lvl="2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Faire des changements de schéma retro-compatibles pour minimiser les impacts de retours en arrière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Mettre en place une procédure de sauvegardes de bases de données pour plus de sureté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Mettre en place une procédure de restauration de bases de données et la tester régulièrement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403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1560" y="1736604"/>
            <a:ext cx="1152128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Introduction: Migration de base</a:t>
            </a:r>
            <a:endParaRPr lang="fr-FR" dirty="0"/>
          </a:p>
        </p:txBody>
      </p:sp>
      <p:sp>
        <p:nvSpPr>
          <p:cNvPr id="4" name="Cylindre 3"/>
          <p:cNvSpPr/>
          <p:nvPr/>
        </p:nvSpPr>
        <p:spPr>
          <a:xfrm>
            <a:off x="899592" y="2564696"/>
            <a:ext cx="576064" cy="648280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BD</a:t>
            </a:r>
          </a:p>
          <a:p>
            <a:pPr algn="ctr"/>
            <a:r>
              <a:rPr lang="fr-FR" dirty="0" err="1" smtClean="0"/>
              <a:t>Vx.x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791580" y="1916832"/>
            <a:ext cx="756084" cy="5186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Appli</a:t>
            </a:r>
          </a:p>
          <a:p>
            <a:pPr algn="ctr"/>
            <a:r>
              <a:rPr lang="fr-FR" dirty="0" smtClean="0"/>
              <a:t>V2.1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611560" y="4365104"/>
            <a:ext cx="1152128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Cylindre 7"/>
          <p:cNvSpPr/>
          <p:nvPr/>
        </p:nvSpPr>
        <p:spPr>
          <a:xfrm>
            <a:off x="899592" y="5193196"/>
            <a:ext cx="576064" cy="64828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BD</a:t>
            </a:r>
          </a:p>
          <a:p>
            <a:pPr algn="ctr"/>
            <a:r>
              <a:rPr lang="fr-FR" dirty="0" err="1" smtClean="0"/>
              <a:t>Vx.y</a:t>
            </a:r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791580" y="4545332"/>
            <a:ext cx="756084" cy="51861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Appli</a:t>
            </a:r>
          </a:p>
          <a:p>
            <a:pPr algn="ctr"/>
            <a:r>
              <a:rPr lang="fr-FR" dirty="0" smtClean="0"/>
              <a:t>V2.1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2843808" y="2996952"/>
            <a:ext cx="1152128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Cylindre 10"/>
          <p:cNvSpPr/>
          <p:nvPr/>
        </p:nvSpPr>
        <p:spPr>
          <a:xfrm>
            <a:off x="3131840" y="3825044"/>
            <a:ext cx="576064" cy="648280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BD</a:t>
            </a:r>
          </a:p>
          <a:p>
            <a:pPr algn="ctr"/>
            <a:r>
              <a:rPr lang="fr-FR" dirty="0" err="1" smtClean="0"/>
              <a:t>Vy.z</a:t>
            </a:r>
            <a:endParaRPr lang="fr-FR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3023828" y="3177180"/>
            <a:ext cx="756084" cy="51861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Appli</a:t>
            </a:r>
          </a:p>
          <a:p>
            <a:pPr algn="ctr"/>
            <a:r>
              <a:rPr lang="fr-FR" dirty="0" smtClean="0"/>
              <a:t>V2.1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5148064" y="2996952"/>
            <a:ext cx="1152128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Cylindre 13"/>
          <p:cNvSpPr/>
          <p:nvPr/>
        </p:nvSpPr>
        <p:spPr>
          <a:xfrm>
            <a:off x="5436096" y="3837744"/>
            <a:ext cx="576064" cy="635580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BD</a:t>
            </a:r>
          </a:p>
          <a:p>
            <a:pPr algn="ctr"/>
            <a:r>
              <a:rPr lang="fr-FR" dirty="0" err="1" smtClean="0"/>
              <a:t>Vy.x</a:t>
            </a:r>
            <a:endParaRPr lang="fr-FR" dirty="0"/>
          </a:p>
        </p:txBody>
      </p:sp>
      <p:sp>
        <p:nvSpPr>
          <p:cNvPr id="15" name="Rectangle à coins arrondis 14"/>
          <p:cNvSpPr/>
          <p:nvPr/>
        </p:nvSpPr>
        <p:spPr>
          <a:xfrm>
            <a:off x="5328084" y="3177180"/>
            <a:ext cx="756084" cy="51861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Appli</a:t>
            </a:r>
          </a:p>
          <a:p>
            <a:pPr algn="ctr"/>
            <a:r>
              <a:rPr lang="fr-FR" dirty="0" smtClean="0"/>
              <a:t>V2.0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7380312" y="2996952"/>
            <a:ext cx="1152128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Cylindre 16"/>
          <p:cNvSpPr/>
          <p:nvPr/>
        </p:nvSpPr>
        <p:spPr>
          <a:xfrm>
            <a:off x="7668344" y="3837744"/>
            <a:ext cx="576064" cy="635580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BD</a:t>
            </a:r>
          </a:p>
          <a:p>
            <a:pPr algn="ctr"/>
            <a:r>
              <a:rPr lang="fr-FR" dirty="0" err="1" smtClean="0"/>
              <a:t>Vz.y</a:t>
            </a:r>
            <a:endParaRPr lang="fr-FR" dirty="0"/>
          </a:p>
        </p:txBody>
      </p:sp>
      <p:sp>
        <p:nvSpPr>
          <p:cNvPr id="18" name="Rectangle à coins arrondis 17"/>
          <p:cNvSpPr/>
          <p:nvPr/>
        </p:nvSpPr>
        <p:spPr>
          <a:xfrm>
            <a:off x="7560332" y="3177180"/>
            <a:ext cx="756084" cy="51861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Appli</a:t>
            </a:r>
          </a:p>
          <a:p>
            <a:pPr algn="ctr"/>
            <a:r>
              <a:rPr lang="fr-FR" dirty="0" smtClean="0"/>
              <a:t>V1.7</a:t>
            </a:r>
            <a:endParaRPr lang="fr-FR" dirty="0"/>
          </a:p>
        </p:txBody>
      </p:sp>
      <p:cxnSp>
        <p:nvCxnSpPr>
          <p:cNvPr id="24" name="Connecteur en arc 23"/>
          <p:cNvCxnSpPr>
            <a:stCxn id="6" idx="3"/>
            <a:endCxn id="10" idx="0"/>
          </p:cNvCxnSpPr>
          <p:nvPr/>
        </p:nvCxnSpPr>
        <p:spPr>
          <a:xfrm>
            <a:off x="1763688" y="2564696"/>
            <a:ext cx="1656184" cy="432256"/>
          </a:xfrm>
          <a:prstGeom prst="curved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rc 25"/>
          <p:cNvCxnSpPr>
            <a:stCxn id="7" idx="3"/>
            <a:endCxn id="10" idx="2"/>
          </p:cNvCxnSpPr>
          <p:nvPr/>
        </p:nvCxnSpPr>
        <p:spPr>
          <a:xfrm flipV="1">
            <a:off x="1763688" y="4653136"/>
            <a:ext cx="1656184" cy="540060"/>
          </a:xfrm>
          <a:prstGeom prst="curved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>
            <a:stCxn id="10" idx="3"/>
            <a:endCxn id="13" idx="1"/>
          </p:cNvCxnSpPr>
          <p:nvPr/>
        </p:nvCxnSpPr>
        <p:spPr>
          <a:xfrm>
            <a:off x="3995936" y="3825044"/>
            <a:ext cx="1152128" cy="12700"/>
          </a:xfrm>
          <a:prstGeom prst="curved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en arc 30"/>
          <p:cNvCxnSpPr>
            <a:stCxn id="13" idx="3"/>
            <a:endCxn id="16" idx="1"/>
          </p:cNvCxnSpPr>
          <p:nvPr/>
        </p:nvCxnSpPr>
        <p:spPr>
          <a:xfrm>
            <a:off x="6300192" y="3825044"/>
            <a:ext cx="1080120" cy="12700"/>
          </a:xfrm>
          <a:prstGeom prst="curved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429720" y="142132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Serveur Alice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493182" y="406778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Serveur Bob</a:t>
            </a:r>
            <a:endParaRPr lang="fr-FR" dirty="0"/>
          </a:p>
        </p:txBody>
      </p:sp>
      <p:sp>
        <p:nvSpPr>
          <p:cNvPr id="34" name="ZoneTexte 33"/>
          <p:cNvSpPr txBox="1"/>
          <p:nvPr/>
        </p:nvSpPr>
        <p:spPr>
          <a:xfrm>
            <a:off x="3023828" y="1916832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Serveur Intégration Continue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4932040" y="2060848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Serveur</a:t>
            </a:r>
          </a:p>
          <a:p>
            <a:r>
              <a:rPr lang="fr-FR" dirty="0" smtClean="0"/>
              <a:t>NON-PROD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7380312" y="2060848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Serveur</a:t>
            </a:r>
          </a:p>
          <a:p>
            <a:r>
              <a:rPr lang="fr-FR" dirty="0" smtClean="0"/>
              <a:t>PROD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2267744" y="5193196"/>
            <a:ext cx="6840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Quelle </a:t>
            </a:r>
            <a:r>
              <a:rPr lang="fr-FR" dirty="0" smtClean="0"/>
              <a:t>version de </a:t>
            </a:r>
            <a:r>
              <a:rPr lang="fr-FR" dirty="0"/>
              <a:t>base de données est installée sur ce serveur ?</a:t>
            </a:r>
          </a:p>
          <a:p>
            <a:r>
              <a:rPr lang="fr-FR" dirty="0"/>
              <a:t>Ce script </a:t>
            </a:r>
            <a:r>
              <a:rPr lang="fr-FR" dirty="0" err="1"/>
              <a:t>a-t-il</a:t>
            </a:r>
            <a:r>
              <a:rPr lang="fr-FR" dirty="0"/>
              <a:t> déjà été exécuté sur ce serveur ?</a:t>
            </a:r>
          </a:p>
          <a:p>
            <a:r>
              <a:rPr lang="fr-FR" dirty="0" smtClean="0"/>
              <a:t>Ce </a:t>
            </a:r>
            <a:r>
              <a:rPr lang="fr-FR" dirty="0" err="1" smtClean="0"/>
              <a:t>hotfix</a:t>
            </a:r>
            <a:r>
              <a:rPr lang="fr-FR" dirty="0" smtClean="0"/>
              <a:t> </a:t>
            </a:r>
            <a:r>
              <a:rPr lang="fr-FR" dirty="0"/>
              <a:t>en PROD </a:t>
            </a:r>
            <a:r>
              <a:rPr lang="fr-FR" dirty="0" err="1" smtClean="0"/>
              <a:t>a-t-il</a:t>
            </a:r>
            <a:r>
              <a:rPr lang="fr-FR" dirty="0" smtClean="0"/>
              <a:t> </a:t>
            </a:r>
            <a:r>
              <a:rPr lang="fr-FR" dirty="0"/>
              <a:t>été </a:t>
            </a:r>
            <a:r>
              <a:rPr lang="fr-FR" dirty="0" smtClean="0"/>
              <a:t>testé </a:t>
            </a:r>
            <a:r>
              <a:rPr lang="fr-FR" dirty="0"/>
              <a:t>en environnement de NON-PROD ?</a:t>
            </a:r>
          </a:p>
          <a:p>
            <a:r>
              <a:rPr lang="fr-FR" dirty="0"/>
              <a:t>Comment configurer une nouvelle instance de base de données </a:t>
            </a:r>
            <a:r>
              <a:rPr lang="fr-FR" dirty="0" smtClean="0"/>
              <a:t>?</a:t>
            </a:r>
          </a:p>
          <a:p>
            <a:r>
              <a:rPr lang="fr-FR" dirty="0" smtClean="0"/>
              <a:t>==</a:t>
            </a:r>
            <a:r>
              <a:rPr lang="fr-FR" dirty="0" smtClean="0">
                <a:sym typeface="Wingdings" panose="05000000000000000000" pitchFamily="2" charset="2"/>
              </a:rPr>
              <a:t> On ne sait pas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854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utilisation: Principales commandes de </a:t>
            </a:r>
            <a:r>
              <a:rPr lang="fr-FR" dirty="0" err="1" smtClean="0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Commande </a:t>
            </a:r>
            <a:r>
              <a:rPr lang="fr-FR" b="1" dirty="0" err="1" smtClean="0"/>
              <a:t>baseline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Initialise la base </a:t>
            </a:r>
            <a:r>
              <a:rPr lang="fr-FR" dirty="0" err="1" smtClean="0"/>
              <a:t>Flyway</a:t>
            </a:r>
            <a:r>
              <a:rPr lang="fr-FR" dirty="0" smtClean="0"/>
              <a:t> avec l’état actuel du schéma de la base de données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la commande </a:t>
            </a:r>
            <a:r>
              <a:rPr lang="fr-FR" dirty="0" err="1" smtClean="0"/>
              <a:t>migrate</a:t>
            </a:r>
            <a:r>
              <a:rPr lang="fr-FR" dirty="0" smtClean="0"/>
              <a:t> ignorera d’éventuels fichiers de migration existants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les nouvelles migration seront exécutées normalement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r>
              <a:rPr lang="fr-FR" dirty="0" smtClean="0">
                <a:sym typeface="Wingdings" panose="05000000000000000000" pitchFamily="2" charset="2"/>
              </a:rPr>
              <a:t> </a:t>
            </a:r>
            <a:r>
              <a:rPr lang="fr-FR" dirty="0"/>
              <a:t>Scénario usuel: initialiser la gestion d’un schéma existant avec </a:t>
            </a:r>
            <a:r>
              <a:rPr lang="fr-FR" dirty="0" err="1" smtClean="0"/>
              <a:t>Flyway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56" y="4221088"/>
            <a:ext cx="7059928" cy="22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6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utilisation: Principales commandes de </a:t>
            </a:r>
            <a:r>
              <a:rPr lang="fr-FR" dirty="0" err="1" smtClean="0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Commande </a:t>
            </a:r>
            <a:r>
              <a:rPr lang="fr-FR" b="1" dirty="0" err="1" smtClean="0"/>
              <a:t>repair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Répare les erreurs de la table de gestion de schéma de </a:t>
            </a:r>
            <a:r>
              <a:rPr lang="fr-FR" dirty="0" err="1" smtClean="0"/>
              <a:t>Flyway</a:t>
            </a:r>
            <a:r>
              <a:rPr lang="fr-FR" dirty="0" smtClean="0"/>
              <a:t>: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Supprime les migrations en échec (</a:t>
            </a:r>
            <a:r>
              <a:rPr lang="fr-FR" dirty="0" err="1" smtClean="0"/>
              <a:t>i.e</a:t>
            </a:r>
            <a:r>
              <a:rPr lang="fr-FR" dirty="0" smtClean="0"/>
              <a:t>: bases de données ne supportant pas les transactions de </a:t>
            </a:r>
            <a:r>
              <a:rPr lang="fr-FR" dirty="0" err="1" smtClean="0"/>
              <a:t>DDLs</a:t>
            </a:r>
            <a:r>
              <a:rPr lang="fr-FR" dirty="0" smtClean="0"/>
              <a:t>)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Synchronise les données de la table de gestion de </a:t>
            </a:r>
            <a:r>
              <a:rPr lang="fr-FR" dirty="0" err="1" smtClean="0"/>
              <a:t>Flyway</a:t>
            </a:r>
            <a:r>
              <a:rPr lang="fr-FR" dirty="0" smtClean="0"/>
              <a:t> (</a:t>
            </a:r>
            <a:r>
              <a:rPr lang="fr-FR" dirty="0" err="1" smtClean="0"/>
              <a:t>i.e</a:t>
            </a:r>
            <a:r>
              <a:rPr lang="fr-FR" dirty="0" smtClean="0"/>
              <a:t>: checksum, description, type) avec les migrations existantes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363089"/>
            <a:ext cx="6624736" cy="209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Concepts et utilisation: Types de </a:t>
            </a:r>
            <a:r>
              <a:rPr lang="fr-FR" dirty="0" smtClean="0"/>
              <a:t>migration</a:t>
            </a:r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556792"/>
            <a:ext cx="8280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Il existe 3 types de migration dans </a:t>
            </a:r>
            <a:r>
              <a:rPr lang="fr-FR" dirty="0" err="1" smtClean="0"/>
              <a:t>Flyway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Migrations dites « </a:t>
            </a:r>
            <a:r>
              <a:rPr lang="fr-FR" dirty="0" err="1" smtClean="0"/>
              <a:t>Versionned</a:t>
            </a:r>
            <a:r>
              <a:rPr lang="fr-FR" dirty="0" smtClean="0"/>
              <a:t> »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Migrations dites « Undo »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Migrations dites « </a:t>
            </a:r>
            <a:r>
              <a:rPr lang="fr-FR" dirty="0" err="1" smtClean="0"/>
              <a:t>Repeatable</a:t>
            </a:r>
            <a:r>
              <a:rPr lang="fr-FR" dirty="0" smtClean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269039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556792"/>
            <a:ext cx="828092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Migrations dites « </a:t>
            </a:r>
            <a:r>
              <a:rPr lang="fr-FR" dirty="0" err="1" smtClean="0"/>
              <a:t>Versionned</a:t>
            </a:r>
            <a:r>
              <a:rPr lang="fr-FR" dirty="0" smtClean="0"/>
              <a:t> »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C’est le principal type de migration </a:t>
            </a:r>
            <a:r>
              <a:rPr lang="fr-FR" dirty="0" err="1" smtClean="0"/>
              <a:t>Flyway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Elles ont </a:t>
            </a:r>
            <a:r>
              <a:rPr lang="fr-FR" dirty="0" smtClean="0"/>
              <a:t>une version, un </a:t>
            </a:r>
            <a:r>
              <a:rPr lang="fr-FR" dirty="0"/>
              <a:t>checksum et une </a:t>
            </a:r>
            <a:r>
              <a:rPr lang="fr-FR" dirty="0" smtClean="0"/>
              <a:t>description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La version doit être unique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Le checksum permet de détecter des changements inopinés</a:t>
            </a:r>
            <a:endParaRPr lang="fr-FR" dirty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Elles sont exécutées une seule fois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Elles sont adaptées à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1200150" lvl="2" indent="-285750">
              <a:buFontTx/>
              <a:buChar char="-"/>
            </a:pPr>
            <a:r>
              <a:rPr lang="fr-FR" dirty="0" smtClean="0"/>
              <a:t>CRUD de tables/indexes/clefs étrangères/…etc.</a:t>
            </a:r>
          </a:p>
          <a:p>
            <a:pPr marL="1200150" lvl="2" indent="-285750">
              <a:buFontTx/>
              <a:buChar char="-"/>
            </a:pPr>
            <a:endParaRPr lang="fr-FR" dirty="0" smtClean="0"/>
          </a:p>
          <a:p>
            <a:pPr marL="1200150" lvl="2" indent="-285750">
              <a:buFontTx/>
              <a:buChar char="-"/>
            </a:pPr>
            <a:r>
              <a:rPr lang="fr-FR" dirty="0" smtClean="0"/>
              <a:t>Mise à jour des données de référence</a:t>
            </a:r>
          </a:p>
          <a:p>
            <a:pPr marL="1200150" lvl="2" indent="-285750">
              <a:buFontTx/>
              <a:buChar char="-"/>
            </a:pPr>
            <a:endParaRPr lang="fr-FR" dirty="0" smtClean="0"/>
          </a:p>
          <a:p>
            <a:pPr marL="1200150" lvl="2" indent="-285750">
              <a:buFontTx/>
              <a:buChar char="-"/>
            </a:pPr>
            <a:r>
              <a:rPr lang="fr-FR" dirty="0" smtClean="0"/>
              <a:t>Correction de données</a:t>
            </a:r>
            <a:endParaRPr lang="fr-FR" dirty="0"/>
          </a:p>
          <a:p>
            <a:pPr marL="1200150" lvl="2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 smtClean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/>
              <a:t>Concepts et utilisation: Types de </a:t>
            </a:r>
            <a:r>
              <a:rPr lang="fr-FR" dirty="0" smtClean="0"/>
              <a:t>migration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04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556792"/>
            <a:ext cx="8280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Migrations dites « Undo »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Par opposition aux « </a:t>
            </a:r>
            <a:r>
              <a:rPr lang="fr-FR" dirty="0" err="1" smtClean="0"/>
              <a:t>Versionned</a:t>
            </a:r>
            <a:r>
              <a:rPr lang="fr-FR" dirty="0" smtClean="0"/>
              <a:t> » migrations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Servent à </a:t>
            </a:r>
            <a:r>
              <a:rPr lang="fr-FR" dirty="0" err="1" smtClean="0"/>
              <a:t>rollbacker</a:t>
            </a:r>
            <a:r>
              <a:rPr lang="fr-FR" dirty="0" smtClean="0"/>
              <a:t> les « </a:t>
            </a:r>
            <a:r>
              <a:rPr lang="fr-FR" dirty="0" err="1" smtClean="0"/>
              <a:t>Versionned</a:t>
            </a:r>
            <a:r>
              <a:rPr lang="fr-FR" dirty="0" smtClean="0"/>
              <a:t> » migrations d’une même version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Elles sont optionnelles</a:t>
            </a: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/>
              <a:t>Concepts et utilisation: Types de </a:t>
            </a:r>
            <a:r>
              <a:rPr lang="fr-FR" dirty="0" smtClean="0"/>
              <a:t>migration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915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556792"/>
            <a:ext cx="82809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Migrations dites « </a:t>
            </a:r>
            <a:r>
              <a:rPr lang="fr-FR" dirty="0" err="1" smtClean="0"/>
              <a:t>Repeatable</a:t>
            </a:r>
            <a:r>
              <a:rPr lang="fr-FR" dirty="0" smtClean="0"/>
              <a:t> »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Elles sont exécutées à chaque changement de checksum du fichier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Elles sont exécutées en dernier (après les « </a:t>
            </a:r>
            <a:r>
              <a:rPr lang="fr-FR" dirty="0" err="1" smtClean="0"/>
              <a:t>Versionned</a:t>
            </a:r>
            <a:r>
              <a:rPr lang="fr-FR" dirty="0" smtClean="0"/>
              <a:t> » migrations)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Elles sont exécutées dans l’ordre alphabétique de leurs descriptions 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/>
              <a:t>Elles ont un checksum et une description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/>
              <a:t>S’assurer que la migration peut être rejouée sans erreur, </a:t>
            </a:r>
            <a:r>
              <a:rPr lang="fr-FR" dirty="0" err="1"/>
              <a:t>cfr</a:t>
            </a:r>
            <a:r>
              <a:rPr lang="fr-FR" dirty="0"/>
              <a:t>. </a:t>
            </a:r>
            <a:r>
              <a:rPr lang="fr-FR" dirty="0" smtClean="0"/>
              <a:t>instructions CREATE </a:t>
            </a:r>
            <a:r>
              <a:rPr lang="fr-FR" dirty="0"/>
              <a:t>or REPLACE 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Elles sont adaptées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1200150" lvl="2" indent="-285750">
              <a:buFontTx/>
              <a:buChar char="-"/>
            </a:pPr>
            <a:r>
              <a:rPr lang="fr-FR" dirty="0" smtClean="0"/>
              <a:t>À la ca création/</a:t>
            </a:r>
            <a:r>
              <a:rPr lang="fr-FR" dirty="0" err="1" smtClean="0"/>
              <a:t>re-création</a:t>
            </a:r>
            <a:r>
              <a:rPr lang="fr-FR" dirty="0" smtClean="0"/>
              <a:t> de vues/procédures stockées/packages</a:t>
            </a:r>
          </a:p>
          <a:p>
            <a:pPr marL="1200150" lvl="2" indent="-285750">
              <a:buFontTx/>
              <a:buChar char="-"/>
            </a:pPr>
            <a:endParaRPr lang="fr-FR" dirty="0" smtClean="0"/>
          </a:p>
          <a:p>
            <a:pPr marL="1200150" lvl="2" indent="-285750">
              <a:buFontTx/>
              <a:buChar char="-"/>
            </a:pPr>
            <a:r>
              <a:rPr lang="fr-FR" dirty="0" err="1" smtClean="0"/>
              <a:t>Batchs</a:t>
            </a:r>
            <a:r>
              <a:rPr lang="fr-FR" dirty="0" smtClean="0"/>
              <a:t> de mise à jour de données de référence </a:t>
            </a: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/>
              <a:t>Concepts et utilisation: Types de </a:t>
            </a:r>
            <a:r>
              <a:rPr lang="fr-FR" dirty="0" smtClean="0"/>
              <a:t>migration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380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</a:t>
            </a:r>
            <a:r>
              <a:rPr lang="fr-FR" b="1" dirty="0" smtClean="0"/>
              <a:t>données: règles de nommage de fichiers de migration SQL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 nom d’un </a:t>
            </a:r>
            <a:r>
              <a:rPr lang="en-US" dirty="0" err="1" smtClean="0"/>
              <a:t>fichier</a:t>
            </a:r>
            <a:r>
              <a:rPr lang="en-US" dirty="0" smtClean="0"/>
              <a:t> de migration SQL </a:t>
            </a:r>
            <a:r>
              <a:rPr lang="en-US" dirty="0" err="1" smtClean="0"/>
              <a:t>comporte</a:t>
            </a:r>
            <a:r>
              <a:rPr lang="en-US" dirty="0" smtClean="0"/>
              <a:t> 5 parties: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Prefix</a:t>
            </a:r>
            <a:r>
              <a:rPr lang="en-US" dirty="0"/>
              <a:t>: V </a:t>
            </a:r>
            <a:r>
              <a:rPr lang="en-US" dirty="0" smtClean="0"/>
              <a:t>pour </a:t>
            </a:r>
            <a:r>
              <a:rPr lang="en-US" dirty="0"/>
              <a:t>versioned (configurable), U </a:t>
            </a:r>
            <a:r>
              <a:rPr lang="en-US" dirty="0" smtClean="0"/>
              <a:t>pour </a:t>
            </a:r>
            <a:r>
              <a:rPr lang="en-US" dirty="0"/>
              <a:t>undo (configurable) </a:t>
            </a:r>
            <a:r>
              <a:rPr lang="en-US" dirty="0" smtClean="0"/>
              <a:t>et </a:t>
            </a:r>
            <a:r>
              <a:rPr lang="en-US" dirty="0"/>
              <a:t>R </a:t>
            </a:r>
            <a:r>
              <a:rPr lang="en-US" dirty="0" smtClean="0"/>
              <a:t>pour repeatable </a:t>
            </a:r>
            <a:r>
              <a:rPr lang="en-US" dirty="0"/>
              <a:t>migrations (</a:t>
            </a:r>
            <a:r>
              <a:rPr lang="en-US" dirty="0" smtClean="0"/>
              <a:t>configurable)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Version</a:t>
            </a:r>
            <a:r>
              <a:rPr lang="en-US" dirty="0"/>
              <a:t>: </a:t>
            </a:r>
            <a:r>
              <a:rPr lang="en-US" dirty="0" smtClean="0"/>
              <a:t>la version de la migration, avec </a:t>
            </a:r>
            <a:r>
              <a:rPr lang="en-US" dirty="0" err="1" smtClean="0"/>
              <a:t>autant</a:t>
            </a:r>
            <a:r>
              <a:rPr lang="en-US" dirty="0" smtClean="0"/>
              <a:t> de points </a:t>
            </a:r>
            <a:r>
              <a:rPr lang="en-US" dirty="0" err="1" smtClean="0"/>
              <a:t>ou</a:t>
            </a:r>
            <a:r>
              <a:rPr lang="en-US" dirty="0" smtClean="0"/>
              <a:t> de traits que </a:t>
            </a:r>
            <a:r>
              <a:rPr lang="en-US" dirty="0" err="1" smtClean="0"/>
              <a:t>souhaités</a:t>
            </a:r>
            <a:r>
              <a:rPr lang="en-US" dirty="0" smtClean="0"/>
              <a:t> (ne </a:t>
            </a:r>
            <a:r>
              <a:rPr lang="en-US" dirty="0" err="1" smtClean="0"/>
              <a:t>concerne</a:t>
            </a:r>
            <a:r>
              <a:rPr lang="en-US" dirty="0" smtClean="0"/>
              <a:t> pas les migrations </a:t>
            </a:r>
            <a:r>
              <a:rPr lang="en-US" dirty="0" err="1" smtClean="0"/>
              <a:t>répétables</a:t>
            </a:r>
            <a:r>
              <a:rPr lang="en-US" dirty="0" smtClean="0"/>
              <a:t>).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Séparateur</a:t>
            </a:r>
            <a:r>
              <a:rPr lang="en-US" dirty="0" smtClean="0"/>
              <a:t>: </a:t>
            </a:r>
            <a:r>
              <a:rPr lang="en-US" dirty="0"/>
              <a:t>__ </a:t>
            </a:r>
            <a:r>
              <a:rPr lang="en-US" dirty="0" smtClean="0"/>
              <a:t>(</a:t>
            </a:r>
            <a:r>
              <a:rPr lang="en-US" dirty="0" err="1" smtClean="0"/>
              <a:t>deux</a:t>
            </a:r>
            <a:r>
              <a:rPr lang="en-US" dirty="0" smtClean="0"/>
              <a:t> </a:t>
            </a:r>
            <a:r>
              <a:rPr lang="en-US" dirty="0"/>
              <a:t>underscores) (</a:t>
            </a:r>
            <a:r>
              <a:rPr lang="en-US" dirty="0" smtClean="0"/>
              <a:t>configurable)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Description</a:t>
            </a:r>
            <a:r>
              <a:rPr lang="en-US" dirty="0"/>
              <a:t>: </a:t>
            </a:r>
            <a:r>
              <a:rPr lang="en-US" dirty="0" smtClean="0"/>
              <a:t>mots </a:t>
            </a:r>
            <a:r>
              <a:rPr lang="en-US" dirty="0" err="1" smtClean="0"/>
              <a:t>séparés</a:t>
            </a:r>
            <a:r>
              <a:rPr lang="en-US" dirty="0" smtClean="0"/>
              <a:t> par des underscores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Suffix</a:t>
            </a:r>
            <a:r>
              <a:rPr lang="en-US" dirty="0"/>
              <a:t>: .</a:t>
            </a:r>
            <a:r>
              <a:rPr lang="en-US" dirty="0" err="1"/>
              <a:t>sql</a:t>
            </a:r>
            <a:r>
              <a:rPr lang="en-US" dirty="0"/>
              <a:t> (configurable</a:t>
            </a:r>
            <a:r>
              <a:rPr lang="en-US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Exemple</a:t>
            </a:r>
            <a:r>
              <a:rPr lang="en-US" dirty="0" smtClean="0"/>
              <a:t>: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V19.1.0.2.6</a:t>
            </a:r>
            <a:r>
              <a:rPr lang="en-US" dirty="0"/>
              <a:t>__</a:t>
            </a:r>
            <a:r>
              <a:rPr lang="en-US" dirty="0" smtClean="0"/>
              <a:t>Add_Table_Flux_Unique.sql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U20.2.0.1.232__Table_Rapport.sql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4439890"/>
            <a:ext cx="811530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939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données en ligne de </a:t>
            </a:r>
            <a:r>
              <a:rPr lang="fr-FR" b="1" dirty="0" smtClean="0"/>
              <a:t>commande: commande </a:t>
            </a:r>
            <a:r>
              <a:rPr lang="fr-FR" b="1" dirty="0" err="1" smtClean="0"/>
              <a:t>migrate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l’aide de </a:t>
            </a:r>
            <a:r>
              <a:rPr lang="fr-FR" dirty="0" err="1" smtClean="0"/>
              <a:t>pgAdmin</a:t>
            </a:r>
            <a:r>
              <a:rPr lang="fr-FR" dirty="0" smtClean="0"/>
              <a:t>, créer: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Un </a:t>
            </a:r>
            <a:r>
              <a:rPr lang="fr-FR" dirty="0"/>
              <a:t>utilisateur « </a:t>
            </a:r>
            <a:r>
              <a:rPr lang="fr-FR" dirty="0" err="1"/>
              <a:t>pgiomg</a:t>
            </a:r>
            <a:r>
              <a:rPr lang="fr-FR" dirty="0"/>
              <a:t> » avec les droits super-utilisateur (mot de passe </a:t>
            </a:r>
            <a:r>
              <a:rPr lang="fr-FR" dirty="0" err="1" smtClean="0"/>
              <a:t>pgiomg</a:t>
            </a:r>
            <a:r>
              <a:rPr lang="fr-F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Une base de données « </a:t>
            </a:r>
            <a:r>
              <a:rPr lang="fr-FR" dirty="0" err="1" smtClean="0"/>
              <a:t>omg</a:t>
            </a:r>
            <a:r>
              <a:rPr lang="fr-FR" dirty="0" smtClean="0"/>
              <a:t>-user </a:t>
            </a:r>
            <a:r>
              <a:rPr lang="fr-FR" dirty="0"/>
              <a:t>» avec </a:t>
            </a:r>
            <a:r>
              <a:rPr lang="fr-FR" dirty="0" err="1" smtClean="0"/>
              <a:t>pgiomg</a:t>
            </a:r>
            <a:r>
              <a:rPr lang="fr-FR" dirty="0" smtClean="0"/>
              <a:t> comme propriétaire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128" y="2924944"/>
            <a:ext cx="6732240" cy="3786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387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données en ligne de </a:t>
            </a:r>
            <a:r>
              <a:rPr lang="fr-FR" b="1" dirty="0" smtClean="0"/>
              <a:t>commande: commande </a:t>
            </a:r>
            <a:r>
              <a:rPr lang="fr-FR" b="1" dirty="0" err="1" smtClean="0"/>
              <a:t>migrate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Cloner le projet </a:t>
            </a:r>
            <a:r>
              <a:rPr lang="fr-FR" dirty="0" err="1" smtClean="0"/>
              <a:t>vortex-management.git</a:t>
            </a:r>
            <a:endParaRPr lang="fr-FR" dirty="0" smtClean="0"/>
          </a:p>
          <a:p>
            <a:pPr lvl="1"/>
            <a:r>
              <a:rPr lang="fr-FR" dirty="0" err="1"/>
              <a:t>mkdir</a:t>
            </a:r>
            <a:r>
              <a:rPr lang="fr-FR" dirty="0"/>
              <a:t>  C:/DEV</a:t>
            </a:r>
          </a:p>
          <a:p>
            <a:pPr lvl="1"/>
            <a:r>
              <a:rPr lang="fr-FR" dirty="0"/>
              <a:t>cd C:/DEV</a:t>
            </a:r>
          </a:p>
          <a:p>
            <a:pPr lvl="1"/>
            <a:r>
              <a:rPr lang="fr-FR" dirty="0"/>
              <a:t>git clone </a:t>
            </a:r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gitlab.com/k6-dijon/vortex-management.git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752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données en ligne de </a:t>
            </a:r>
            <a:r>
              <a:rPr lang="fr-FR" b="1" dirty="0" smtClean="0"/>
              <a:t>commande: commande </a:t>
            </a:r>
            <a:r>
              <a:rPr lang="fr-FR" b="1" dirty="0" err="1" smtClean="0"/>
              <a:t>migrate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Configuration de </a:t>
            </a:r>
            <a:r>
              <a:rPr lang="fr-FR" dirty="0" err="1" smtClean="0"/>
              <a:t>flyway</a:t>
            </a:r>
            <a:r>
              <a:rPr lang="fr-FR" dirty="0" smtClean="0"/>
              <a:t>: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Ajouter FLYWAY_CONFIG_FILES=C:/DEV/vortex-management/src/main/resources/db/conf/flyway-user.conf dans les variables </a:t>
            </a:r>
            <a:r>
              <a:rPr lang="fr-FR" dirty="0"/>
              <a:t>d’environnement</a:t>
            </a:r>
            <a:r>
              <a:rPr lang="fr-FR" dirty="0" smtClean="0"/>
              <a:t>  de l’utilisateur Windows (</a:t>
            </a:r>
            <a:r>
              <a:rPr lang="fr-FR" dirty="0" err="1" smtClean="0"/>
              <a:t>cfr</a:t>
            </a:r>
            <a:r>
              <a:rPr lang="fr-FR" dirty="0" smtClean="0"/>
              <a:t>. </a:t>
            </a:r>
            <a:r>
              <a:rPr lang="fr-FR" dirty="0"/>
              <a:t>l</a:t>
            </a:r>
            <a:r>
              <a:rPr lang="fr-FR" dirty="0" smtClean="0"/>
              <a:t>a touche Windows puis saisir « variables » puis sélectionner « Variables d’environnement pour votre compte »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Ouvrir une nouvelle fenêtre </a:t>
            </a:r>
            <a:r>
              <a:rPr lang="fr-FR" dirty="0" err="1" smtClean="0"/>
              <a:t>bash</a:t>
            </a:r>
            <a:r>
              <a:rPr lang="fr-FR" dirty="0" smtClean="0"/>
              <a:t> et vérifier la variable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1200150" lvl="2" indent="-285750">
              <a:buFontTx/>
              <a:buChar char="-"/>
            </a:pPr>
            <a:endParaRPr lang="fr-F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685506"/>
            <a:ext cx="808672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66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Introduction: Migration de base avec </a:t>
            </a:r>
            <a:r>
              <a:rPr lang="fr-FR" dirty="0" err="1" smtClean="0"/>
              <a:t>Flyway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827584" y="1772816"/>
            <a:ext cx="68407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migration de base de données permet de garder le control des changements sur la </a:t>
            </a:r>
            <a:r>
              <a:rPr lang="fr-FR" dirty="0" smtClean="0"/>
              <a:t>base: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Créer/recréer </a:t>
            </a:r>
            <a:r>
              <a:rPr lang="fr-FR" dirty="0"/>
              <a:t>une base de données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smtClean="0"/>
              <a:t>scratch</a:t>
            </a:r>
          </a:p>
          <a:p>
            <a:endParaRPr lang="fr-FR" dirty="0"/>
          </a:p>
          <a:p>
            <a:r>
              <a:rPr lang="fr-FR" dirty="0"/>
              <a:t>Connaitre à chaque instant quelle </a:t>
            </a:r>
            <a:r>
              <a:rPr lang="fr-FR" dirty="0" smtClean="0"/>
              <a:t>version de base est </a:t>
            </a:r>
            <a:r>
              <a:rPr lang="fr-FR" dirty="0"/>
              <a:t>installée dans quel environnement</a:t>
            </a:r>
          </a:p>
          <a:p>
            <a:endParaRPr lang="fr-FR" dirty="0" smtClean="0"/>
          </a:p>
          <a:p>
            <a:r>
              <a:rPr lang="fr-FR" dirty="0" smtClean="0"/>
              <a:t>Migrer </a:t>
            </a:r>
            <a:r>
              <a:rPr lang="fr-FR" dirty="0"/>
              <a:t>une base d'une version à une autre de manière </a:t>
            </a:r>
            <a:r>
              <a:rPr lang="fr-FR" dirty="0" smtClean="0"/>
              <a:t>déterministe</a:t>
            </a:r>
          </a:p>
        </p:txBody>
      </p:sp>
    </p:spTree>
    <p:extLst>
      <p:ext uri="{BB962C8B-B14F-4D97-AF65-F5344CB8AC3E}">
        <p14:creationId xmlns:p14="http://schemas.microsoft.com/office/powerpoint/2010/main" val="129140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données en ligne de </a:t>
            </a:r>
            <a:r>
              <a:rPr lang="fr-FR" b="1" dirty="0" smtClean="0"/>
              <a:t>commande: commande </a:t>
            </a:r>
            <a:r>
              <a:rPr lang="fr-FR" b="1" dirty="0" err="1" smtClean="0"/>
              <a:t>migrate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Configuration de la migration: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Supprimer tous les fichiers du répertoire de migration</a:t>
            </a:r>
            <a:r>
              <a:rPr lang="fr-FR" dirty="0"/>
              <a:t>, excepté V18.1.0.06.01__Initialise.sql</a:t>
            </a:r>
            <a:endParaRPr lang="fr-F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050" y="2841316"/>
            <a:ext cx="4025900" cy="397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428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données en ligne de </a:t>
            </a:r>
            <a:r>
              <a:rPr lang="fr-FR" b="1" dirty="0" smtClean="0"/>
              <a:t>commande: commande </a:t>
            </a:r>
            <a:r>
              <a:rPr lang="fr-FR" b="1" dirty="0" err="1" smtClean="0"/>
              <a:t>migrate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Configuration de </a:t>
            </a:r>
            <a:r>
              <a:rPr lang="fr-FR" dirty="0" err="1" smtClean="0"/>
              <a:t>flyway</a:t>
            </a:r>
            <a:r>
              <a:rPr lang="fr-FR" dirty="0" smtClean="0"/>
              <a:t>: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Modifier le fichier de configuration C:/DEV/vortex-management/src/main/resources/db/conf/flyway-user.conf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861808"/>
            <a:ext cx="6660232" cy="3746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48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données en ligne de </a:t>
            </a:r>
            <a:r>
              <a:rPr lang="fr-FR" b="1" dirty="0" smtClean="0"/>
              <a:t>commande: commande </a:t>
            </a:r>
            <a:r>
              <a:rPr lang="fr-FR" b="1" dirty="0" err="1" smtClean="0"/>
              <a:t>migrate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Configuration de la migration: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Contenu du fichier de migration V18.1.0.06.01</a:t>
            </a:r>
            <a:r>
              <a:rPr lang="fr-FR" dirty="0"/>
              <a:t>__Initialise.sql</a:t>
            </a:r>
            <a:endParaRPr lang="fr-F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948" y="2564904"/>
            <a:ext cx="5301332" cy="419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35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données en ligne de </a:t>
            </a:r>
            <a:r>
              <a:rPr lang="fr-FR" b="1" dirty="0" smtClean="0"/>
              <a:t>commande: commande </a:t>
            </a:r>
            <a:r>
              <a:rPr lang="fr-FR" b="1" dirty="0" err="1" smtClean="0"/>
              <a:t>migrate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Exécuter la migration: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Exécuter la commande &gt;</a:t>
            </a:r>
            <a:r>
              <a:rPr lang="fr-FR" dirty="0" err="1" smtClean="0"/>
              <a:t>flyway</a:t>
            </a:r>
            <a:r>
              <a:rPr lang="fr-FR" dirty="0" smtClean="0"/>
              <a:t> </a:t>
            </a:r>
            <a:r>
              <a:rPr lang="fr-FR" dirty="0" err="1" smtClean="0"/>
              <a:t>migrate</a:t>
            </a:r>
            <a:endParaRPr lang="fr-F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2714600"/>
            <a:ext cx="900112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08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données en ligne de </a:t>
            </a:r>
            <a:r>
              <a:rPr lang="fr-FR" b="1" dirty="0" smtClean="0"/>
              <a:t>commande: commande </a:t>
            </a:r>
            <a:r>
              <a:rPr lang="fr-FR" b="1" dirty="0" err="1" smtClean="0"/>
              <a:t>migrate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Vérifier la migration: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25" y="2248729"/>
            <a:ext cx="8676456" cy="458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265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données en ligne de </a:t>
            </a:r>
            <a:r>
              <a:rPr lang="fr-FR" b="1" dirty="0" smtClean="0"/>
              <a:t>commande: commande </a:t>
            </a:r>
            <a:r>
              <a:rPr lang="fr-FR" b="1" dirty="0" err="1" smtClean="0"/>
              <a:t>migrate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Vérifier la migration: la table de l’historique de migrations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2276872"/>
            <a:ext cx="8964488" cy="200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542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données en ligne de </a:t>
            </a:r>
            <a:r>
              <a:rPr lang="fr-FR" b="1" dirty="0" smtClean="0"/>
              <a:t>commande: commande </a:t>
            </a:r>
            <a:r>
              <a:rPr lang="fr-FR" b="1" dirty="0" err="1" smtClean="0"/>
              <a:t>migrate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Vérifier que </a:t>
            </a:r>
            <a:r>
              <a:rPr lang="fr-FR" dirty="0" err="1" smtClean="0"/>
              <a:t>flyway</a:t>
            </a:r>
            <a:r>
              <a:rPr lang="fr-FR" dirty="0" smtClean="0"/>
              <a:t> est idempotent en l’exécutant à nouveau la migration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Exécuter la commande &gt;</a:t>
            </a:r>
            <a:r>
              <a:rPr lang="fr-FR" dirty="0" err="1" smtClean="0"/>
              <a:t>flyway</a:t>
            </a:r>
            <a:r>
              <a:rPr lang="fr-FR" dirty="0" smtClean="0"/>
              <a:t> </a:t>
            </a:r>
            <a:r>
              <a:rPr lang="fr-FR" dirty="0" err="1" smtClean="0"/>
              <a:t>migrate</a:t>
            </a:r>
            <a:endParaRPr lang="fr-FR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2993876"/>
            <a:ext cx="750570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58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données en ligne de </a:t>
            </a:r>
            <a:r>
              <a:rPr lang="fr-FR" b="1" dirty="0" smtClean="0"/>
              <a:t>commande: commande </a:t>
            </a:r>
            <a:r>
              <a:rPr lang="fr-FR" b="1" dirty="0" err="1" smtClean="0"/>
              <a:t>migrate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Exécuter une nouvelle migration </a:t>
            </a:r>
            <a:r>
              <a:rPr lang="fr-FR" dirty="0"/>
              <a:t>en restaurant le </a:t>
            </a:r>
            <a:r>
              <a:rPr lang="fr-FR" dirty="0" smtClean="0"/>
              <a:t>fichier supprimé </a:t>
            </a:r>
            <a:r>
              <a:rPr lang="fr-FR" dirty="0"/>
              <a:t>V18.1.0.07.02__OM-906_-_</a:t>
            </a:r>
            <a:r>
              <a:rPr lang="fr-FR" dirty="0" smtClean="0"/>
              <a:t>Alter_Table_Flux.sql avec la commande git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&gt;git </a:t>
            </a:r>
            <a:r>
              <a:rPr lang="fr-FR" dirty="0" err="1" smtClean="0"/>
              <a:t>checkout</a:t>
            </a:r>
            <a:r>
              <a:rPr lang="fr-FR" dirty="0" smtClean="0"/>
              <a:t> </a:t>
            </a:r>
            <a:r>
              <a:rPr lang="fr-FR" dirty="0"/>
              <a:t>V18.1.0.07.02__OM-906_-_Alter_Table_Flux.sql</a:t>
            </a: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24944"/>
            <a:ext cx="8892480" cy="339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02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données en ligne de </a:t>
            </a:r>
            <a:r>
              <a:rPr lang="fr-FR" b="1" dirty="0" smtClean="0"/>
              <a:t>commande: commande </a:t>
            </a:r>
            <a:r>
              <a:rPr lang="fr-FR" b="1" dirty="0" err="1" smtClean="0"/>
              <a:t>migrate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Faire une nouvelle migration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Exécuter la commande &gt;</a:t>
            </a:r>
            <a:r>
              <a:rPr lang="fr-FR" dirty="0" err="1" smtClean="0"/>
              <a:t>flyway</a:t>
            </a:r>
            <a:r>
              <a:rPr lang="fr-FR" dirty="0" smtClean="0"/>
              <a:t> </a:t>
            </a:r>
            <a:r>
              <a:rPr lang="fr-FR" dirty="0" err="1" smtClean="0"/>
              <a:t>migrate</a:t>
            </a:r>
            <a:endParaRPr lang="fr-FR" dirty="0"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17" y="2585277"/>
            <a:ext cx="6761187" cy="4219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29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données en ligne de </a:t>
            </a:r>
            <a:r>
              <a:rPr lang="fr-FR" b="1" dirty="0" smtClean="0"/>
              <a:t>commande: commande </a:t>
            </a:r>
            <a:r>
              <a:rPr lang="fr-FR" b="1" dirty="0" err="1" smtClean="0"/>
              <a:t>migrate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Vérifier la migration: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2" y="2313950"/>
            <a:ext cx="8964488" cy="2195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480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Introduction: Migration de base avec </a:t>
            </a:r>
            <a:r>
              <a:rPr lang="fr-FR" dirty="0" err="1" smtClean="0"/>
              <a:t>Flyway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827584" y="1772816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Postgres</a:t>
            </a:r>
            <a:r>
              <a:rPr lang="fr-FR" dirty="0" smtClean="0"/>
              <a:t>: différence entre schéma et base de données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2299568"/>
            <a:ext cx="615315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5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données en ligne de </a:t>
            </a:r>
            <a:r>
              <a:rPr lang="fr-FR" b="1" dirty="0" smtClean="0"/>
              <a:t>commande: commande info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Affiche l’état et le </a:t>
            </a:r>
            <a:r>
              <a:rPr lang="fr-FR" dirty="0" err="1" smtClean="0"/>
              <a:t>status</a:t>
            </a:r>
            <a:r>
              <a:rPr lang="fr-FR" dirty="0" smtClean="0"/>
              <a:t> de migrations:</a:t>
            </a:r>
          </a:p>
          <a:p>
            <a:pPr marL="1200150" lvl="2" indent="-285750">
              <a:buFontTx/>
              <a:buChar char="-"/>
            </a:pPr>
            <a:r>
              <a:rPr lang="fr-FR" dirty="0" smtClean="0"/>
              <a:t>Migrations exécutées avec succès</a:t>
            </a:r>
          </a:p>
          <a:p>
            <a:pPr marL="1200150" lvl="2" indent="-285750">
              <a:buFontTx/>
              <a:buChar char="-"/>
            </a:pPr>
            <a:r>
              <a:rPr lang="fr-FR" dirty="0" smtClean="0"/>
              <a:t>Migrations en attente d’exécution</a:t>
            </a:r>
          </a:p>
          <a:p>
            <a:pPr marL="1200150" lvl="2" indent="-285750">
              <a:buFontTx/>
              <a:buChar char="-"/>
            </a:pPr>
            <a:r>
              <a:rPr lang="fr-FR" dirty="0" smtClean="0"/>
              <a:t>Migrations en erreur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3150592"/>
            <a:ext cx="8191500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812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données en ligne de </a:t>
            </a:r>
            <a:r>
              <a:rPr lang="fr-FR" b="1" dirty="0" smtClean="0"/>
              <a:t>commande: commande </a:t>
            </a:r>
            <a:r>
              <a:rPr lang="fr-FR" b="1" dirty="0" err="1" smtClean="0"/>
              <a:t>validate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Permet de détecter les écarts en vérifiant que:</a:t>
            </a:r>
          </a:p>
          <a:p>
            <a:pPr marL="1200150" lvl="2" indent="-285750">
              <a:buFontTx/>
              <a:buChar char="-"/>
            </a:pPr>
            <a:r>
              <a:rPr lang="fr-FR" dirty="0" smtClean="0"/>
              <a:t>Les migrations exécutées avec succès sont identiques à celles disponibles localement</a:t>
            </a:r>
          </a:p>
          <a:p>
            <a:pPr marL="1200150" lvl="2" indent="-285750">
              <a:buFontTx/>
              <a:buChar char="-"/>
            </a:pPr>
            <a:endParaRPr lang="fr-FR" dirty="0"/>
          </a:p>
          <a:p>
            <a:pPr marL="1200150" lvl="2" indent="-285750">
              <a:buFontTx/>
              <a:buChar char="-"/>
            </a:pPr>
            <a:endParaRPr lang="fr-FR" dirty="0" smtClean="0"/>
          </a:p>
          <a:p>
            <a:pPr marL="1200150" lvl="2" indent="-285750">
              <a:buFontTx/>
              <a:buChar char="-"/>
            </a:pPr>
            <a:endParaRPr lang="fr-FR" dirty="0"/>
          </a:p>
          <a:p>
            <a:pPr marL="1200150" lvl="2" indent="-285750">
              <a:buFontTx/>
              <a:buChar char="-"/>
            </a:pPr>
            <a:endParaRPr lang="fr-FR" dirty="0" smtClean="0"/>
          </a:p>
          <a:p>
            <a:pPr marL="1200150" lvl="2" indent="-285750">
              <a:buFontTx/>
              <a:buChar char="-"/>
            </a:pPr>
            <a:endParaRPr lang="fr-FR" dirty="0"/>
          </a:p>
          <a:p>
            <a:pPr marL="1200150" lvl="2" indent="-285750">
              <a:buFontTx/>
              <a:buChar char="-"/>
            </a:pPr>
            <a:endParaRPr lang="fr-FR" dirty="0" smtClean="0"/>
          </a:p>
          <a:p>
            <a:pPr lvl="2"/>
            <a:endParaRPr lang="fr-FR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09" y="3017887"/>
            <a:ext cx="696277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99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données en ligne de </a:t>
            </a:r>
            <a:r>
              <a:rPr lang="fr-FR" b="1" dirty="0" smtClean="0"/>
              <a:t>commande: commande </a:t>
            </a:r>
            <a:r>
              <a:rPr lang="fr-FR" b="1" dirty="0" err="1" smtClean="0"/>
              <a:t>validate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Faire le TP suivant: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Restaurer un fichier de migration supprimé avec « git </a:t>
            </a:r>
            <a:r>
              <a:rPr lang="fr-FR" dirty="0" err="1" smtClean="0"/>
              <a:t>checkout</a:t>
            </a:r>
            <a:r>
              <a:rPr lang="fr-FR" dirty="0" smtClean="0"/>
              <a:t> »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Exécuter la commande </a:t>
            </a:r>
            <a:r>
              <a:rPr lang="fr-FR" dirty="0" err="1" smtClean="0"/>
              <a:t>validate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err="1" smtClean="0"/>
              <a:t>Flyway</a:t>
            </a:r>
            <a:r>
              <a:rPr lang="fr-FR" dirty="0" smtClean="0"/>
              <a:t> détecte une migration non encore appliquée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4206205"/>
            <a:ext cx="70866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49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données en ligne de </a:t>
            </a:r>
            <a:r>
              <a:rPr lang="fr-FR" b="1" dirty="0" smtClean="0"/>
              <a:t>commande: commande </a:t>
            </a:r>
            <a:r>
              <a:rPr lang="fr-FR" b="1" dirty="0" err="1" smtClean="0"/>
              <a:t>repair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La commande </a:t>
            </a:r>
            <a:r>
              <a:rPr lang="fr-FR" dirty="0" err="1" smtClean="0"/>
              <a:t>repair</a:t>
            </a:r>
            <a:r>
              <a:rPr lang="fr-FR" dirty="0" smtClean="0"/>
              <a:t> permet de corriger la table de l’historique de schéma: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en-US" dirty="0" err="1" smtClean="0"/>
              <a:t>Supprime</a:t>
            </a:r>
            <a:r>
              <a:rPr lang="en-US" dirty="0" smtClean="0"/>
              <a:t> les migrations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échec</a:t>
            </a:r>
            <a:r>
              <a:rPr lang="en-US" dirty="0" smtClean="0"/>
              <a:t> (</a:t>
            </a:r>
            <a:r>
              <a:rPr lang="en-US" dirty="0" err="1" smtClean="0"/>
              <a:t>i.e</a:t>
            </a:r>
            <a:r>
              <a:rPr lang="en-US" dirty="0" smtClean="0"/>
              <a:t>: base de </a:t>
            </a:r>
            <a:r>
              <a:rPr lang="en-US" dirty="0" err="1" smtClean="0"/>
              <a:t>données</a:t>
            </a:r>
            <a:r>
              <a:rPr lang="en-US" dirty="0" smtClean="0"/>
              <a:t> ne </a:t>
            </a:r>
            <a:r>
              <a:rPr lang="en-US" dirty="0" err="1" smtClean="0"/>
              <a:t>gérant</a:t>
            </a:r>
            <a:r>
              <a:rPr lang="en-US" dirty="0" smtClean="0"/>
              <a:t> pas les transactions DDL)</a:t>
            </a:r>
          </a:p>
          <a:p>
            <a:pPr marL="742950" lvl="1" indent="-285750">
              <a:buFontTx/>
              <a:buChar char="-"/>
            </a:pP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err="1" smtClean="0"/>
              <a:t>Synchronise</a:t>
            </a:r>
            <a:r>
              <a:rPr lang="en-US" dirty="0" smtClean="0"/>
              <a:t> les </a:t>
            </a:r>
            <a:r>
              <a:rPr lang="en-US" dirty="0"/>
              <a:t>checksums, descriptions </a:t>
            </a:r>
            <a:r>
              <a:rPr lang="en-US" dirty="0" smtClean="0"/>
              <a:t>et types des migrations </a:t>
            </a:r>
            <a:r>
              <a:rPr lang="en-US" dirty="0" err="1" smtClean="0"/>
              <a:t>appliquées</a:t>
            </a:r>
            <a:r>
              <a:rPr lang="en-US" dirty="0" smtClean="0"/>
              <a:t> avec </a:t>
            </a:r>
            <a:r>
              <a:rPr lang="en-US" dirty="0" err="1" smtClean="0"/>
              <a:t>ceux</a:t>
            </a:r>
            <a:r>
              <a:rPr lang="en-US" dirty="0" smtClean="0"/>
              <a:t> </a:t>
            </a:r>
            <a:r>
              <a:rPr lang="en-US" dirty="0" err="1" smtClean="0"/>
              <a:t>disponibles</a:t>
            </a:r>
            <a:r>
              <a:rPr lang="fr-FR" dirty="0" smtClean="0"/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4" y="4077072"/>
            <a:ext cx="9036496" cy="1080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413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données en ligne de </a:t>
            </a:r>
            <a:r>
              <a:rPr lang="fr-FR" b="1" dirty="0" smtClean="0"/>
              <a:t>commande: commande </a:t>
            </a:r>
            <a:r>
              <a:rPr lang="fr-FR" b="1" dirty="0" err="1" smtClean="0"/>
              <a:t>repair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Faire le TP suivant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Modifier arbitrairement la colonne checksum d’une migration appliquée dans la table de l’historique de migrations </a:t>
            </a:r>
            <a:r>
              <a:rPr lang="fr-FR" dirty="0" err="1" smtClean="0"/>
              <a:t>flyway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Exécuter la command </a:t>
            </a:r>
            <a:r>
              <a:rPr lang="fr-FR" dirty="0" err="1" smtClean="0"/>
              <a:t>flyway</a:t>
            </a:r>
            <a:r>
              <a:rPr lang="fr-FR" dirty="0" smtClean="0"/>
              <a:t> </a:t>
            </a:r>
            <a:r>
              <a:rPr lang="fr-FR" dirty="0" err="1" smtClean="0"/>
              <a:t>validate</a:t>
            </a:r>
            <a:r>
              <a:rPr lang="fr-FR" dirty="0" smtClean="0"/>
              <a:t>: la commande échoue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Exécuter la commande </a:t>
            </a:r>
            <a:r>
              <a:rPr lang="fr-FR" dirty="0" err="1" smtClean="0"/>
              <a:t>flyway</a:t>
            </a:r>
            <a:r>
              <a:rPr lang="fr-FR" dirty="0" smtClean="0"/>
              <a:t> </a:t>
            </a:r>
            <a:r>
              <a:rPr lang="fr-FR" dirty="0" err="1" smtClean="0"/>
              <a:t>repair</a:t>
            </a:r>
            <a:r>
              <a:rPr lang="fr-FR" dirty="0" smtClean="0"/>
              <a:t>: la table </a:t>
            </a:r>
            <a:r>
              <a:rPr lang="fr-FR" dirty="0" err="1" smtClean="0"/>
              <a:t>Flyway</a:t>
            </a:r>
            <a:r>
              <a:rPr lang="fr-FR" dirty="0" smtClean="0"/>
              <a:t> est réparée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Exécuter la commande </a:t>
            </a:r>
            <a:r>
              <a:rPr lang="fr-FR" dirty="0" err="1" smtClean="0"/>
              <a:t>flyway</a:t>
            </a:r>
            <a:r>
              <a:rPr lang="fr-FR" dirty="0" smtClean="0"/>
              <a:t> </a:t>
            </a:r>
            <a:r>
              <a:rPr lang="fr-FR" dirty="0" err="1" smtClean="0"/>
              <a:t>validate</a:t>
            </a:r>
            <a:r>
              <a:rPr lang="fr-FR" dirty="0" smtClean="0"/>
              <a:t>: la commande s’exécute avec succès</a:t>
            </a:r>
          </a:p>
        </p:txBody>
      </p:sp>
    </p:spTree>
    <p:extLst>
      <p:ext uri="{BB962C8B-B14F-4D97-AF65-F5344CB8AC3E}">
        <p14:creationId xmlns:p14="http://schemas.microsoft.com/office/powerpoint/2010/main" val="160452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données en ligne de </a:t>
            </a:r>
            <a:r>
              <a:rPr lang="fr-FR" b="1" dirty="0" smtClean="0"/>
              <a:t>commande: commande undo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La commande undo permet de faire un retour arrière sur des transactions en succès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Faire le TP 1 suivant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Après avoir effectué une série de migration, créer un fichier de </a:t>
            </a:r>
            <a:r>
              <a:rPr lang="fr-FR" dirty="0" err="1" smtClean="0"/>
              <a:t>rollback</a:t>
            </a:r>
            <a:r>
              <a:rPr lang="fr-FR" dirty="0" smtClean="0"/>
              <a:t> de la dernière migration, ex</a:t>
            </a:r>
            <a:r>
              <a:rPr lang="fr-FR" dirty="0"/>
              <a:t>. </a:t>
            </a:r>
            <a:r>
              <a:rPr lang="fr-FR" dirty="0" smtClean="0"/>
              <a:t>U20.1.0.2.140</a:t>
            </a:r>
            <a:r>
              <a:rPr lang="fr-FR" dirty="0"/>
              <a:t>__</a:t>
            </a:r>
            <a:r>
              <a:rPr lang="fr-FR" dirty="0" smtClean="0"/>
              <a:t>Table_Trace.sql, correspondant au </a:t>
            </a:r>
            <a:r>
              <a:rPr lang="fr-FR" dirty="0" err="1" smtClean="0"/>
              <a:t>rollback</a:t>
            </a:r>
            <a:r>
              <a:rPr lang="fr-FR" dirty="0" smtClean="0"/>
              <a:t> du fichier </a:t>
            </a:r>
            <a:r>
              <a:rPr lang="fr-FR" dirty="0"/>
              <a:t>de version V20.1.0.2.140__</a:t>
            </a:r>
            <a:r>
              <a:rPr lang="fr-FR" dirty="0" smtClean="0"/>
              <a:t>Table_Trace.sql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Le fichier undo doit contenir des requêtes SQL inverses à celles du fichier de migration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Exécuter la commande </a:t>
            </a:r>
            <a:r>
              <a:rPr lang="fr-FR" dirty="0" err="1" smtClean="0"/>
              <a:t>flyway</a:t>
            </a:r>
            <a:r>
              <a:rPr lang="fr-FR" dirty="0" smtClean="0"/>
              <a:t> undo et observer le résultat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Le </a:t>
            </a:r>
            <a:r>
              <a:rPr lang="fr-FR" dirty="0" err="1" smtClean="0"/>
              <a:t>rollback</a:t>
            </a:r>
            <a:r>
              <a:rPr lang="fr-FR" dirty="0" smtClean="0"/>
              <a:t> ayant été effectué, les fichiers de migration et de </a:t>
            </a:r>
            <a:r>
              <a:rPr lang="fr-FR" dirty="0" err="1" smtClean="0"/>
              <a:t>rollback</a:t>
            </a:r>
            <a:r>
              <a:rPr lang="fr-FR" dirty="0" smtClean="0"/>
              <a:t> doivent être supprimés (</a:t>
            </a:r>
            <a:r>
              <a:rPr lang="fr-FR" dirty="0" err="1" smtClean="0"/>
              <a:t>i.e</a:t>
            </a:r>
            <a:r>
              <a:rPr lang="fr-FR" dirty="0" smtClean="0"/>
              <a:t>: V20.1.0.2.140</a:t>
            </a:r>
            <a:r>
              <a:rPr lang="fr-FR" dirty="0"/>
              <a:t>__</a:t>
            </a:r>
            <a:r>
              <a:rPr lang="fr-FR" dirty="0" smtClean="0"/>
              <a:t>Table_Trace.sql et </a:t>
            </a:r>
            <a:r>
              <a:rPr lang="fr-FR" dirty="0"/>
              <a:t>U20.1.0.2.140__</a:t>
            </a:r>
            <a:r>
              <a:rPr lang="fr-FR" dirty="0" smtClean="0"/>
              <a:t>Table_Trace.sql) 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42573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données en ligne de </a:t>
            </a:r>
            <a:r>
              <a:rPr lang="fr-FR" b="1" dirty="0" smtClean="0"/>
              <a:t>commande: commande undo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2535"/>
            <a:ext cx="8784299" cy="494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58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données en ligne de </a:t>
            </a:r>
            <a:r>
              <a:rPr lang="fr-FR" b="1" dirty="0" smtClean="0"/>
              <a:t>commande: commande undo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772816"/>
            <a:ext cx="82809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La commande undo permet de faire un retour arrière sur des transactions en succès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Faire le TP 2 suivant: </a:t>
            </a:r>
            <a:r>
              <a:rPr lang="fr-FR" dirty="0" err="1" smtClean="0"/>
              <a:t>rollback</a:t>
            </a:r>
            <a:r>
              <a:rPr lang="fr-FR" dirty="0" smtClean="0"/>
              <a:t> de plusieurs migrations avec le paramètre « </a:t>
            </a:r>
            <a:r>
              <a:rPr lang="fr-FR" dirty="0" err="1" smtClean="0"/>
              <a:t>target</a:t>
            </a:r>
            <a:r>
              <a:rPr lang="fr-FR" dirty="0" smtClean="0"/>
              <a:t> »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Après avoir effectué une série de migration, créer 4 fichiers de </a:t>
            </a:r>
            <a:r>
              <a:rPr lang="fr-FR" dirty="0" err="1" smtClean="0"/>
              <a:t>rollback</a:t>
            </a:r>
            <a:r>
              <a:rPr lang="fr-FR" dirty="0" smtClean="0"/>
              <a:t>, ex</a:t>
            </a:r>
            <a:r>
              <a:rPr lang="fr-FR" dirty="0"/>
              <a:t>. </a:t>
            </a:r>
            <a:r>
              <a:rPr lang="fr-FR" dirty="0" smtClean="0"/>
              <a:t>correspondant au </a:t>
            </a:r>
            <a:r>
              <a:rPr lang="fr-FR" dirty="0" err="1" smtClean="0"/>
              <a:t>rollback</a:t>
            </a:r>
            <a:r>
              <a:rPr lang="fr-FR" dirty="0" smtClean="0"/>
              <a:t> de 4 derniers fichiers </a:t>
            </a:r>
            <a:r>
              <a:rPr lang="fr-FR" dirty="0"/>
              <a:t>de </a:t>
            </a:r>
            <a:r>
              <a:rPr lang="fr-FR" dirty="0" smtClean="0"/>
              <a:t>migration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Ces fichiers undo doivent contenir des requêtes SQL inverses à celles de fichiers de migration (on pourra juste saisir des SELECT pour simplifier)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Indiquer la dernière migration à défaire au paramètre </a:t>
            </a:r>
            <a:r>
              <a:rPr lang="fr-FR" i="1" dirty="0" err="1" smtClean="0"/>
              <a:t>flyway.target</a:t>
            </a:r>
            <a:r>
              <a:rPr lang="fr-FR" i="1" dirty="0" smtClean="0"/>
              <a:t> (ex. </a:t>
            </a:r>
            <a:r>
              <a:rPr lang="fr-FR" i="1" dirty="0" err="1" smtClean="0"/>
              <a:t>flyway.target</a:t>
            </a:r>
            <a:r>
              <a:rPr lang="fr-FR" i="1" dirty="0" smtClean="0"/>
              <a:t>=19.2.0.2.85</a:t>
            </a:r>
            <a:r>
              <a:rPr lang="fr-FR" dirty="0" smtClean="0"/>
              <a:t>), en paramètre ou dans le fichier de configuration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Exécuter la commande </a:t>
            </a:r>
            <a:r>
              <a:rPr lang="fr-FR" dirty="0" err="1" smtClean="0"/>
              <a:t>flyway</a:t>
            </a:r>
            <a:r>
              <a:rPr lang="fr-FR" dirty="0" smtClean="0"/>
              <a:t> undo et observer le résultat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Le </a:t>
            </a:r>
            <a:r>
              <a:rPr lang="fr-FR" dirty="0" err="1" smtClean="0"/>
              <a:t>rollback</a:t>
            </a:r>
            <a:r>
              <a:rPr lang="fr-FR" dirty="0" smtClean="0"/>
              <a:t> ayant été effectué, les fichiers de migration et de </a:t>
            </a:r>
            <a:r>
              <a:rPr lang="fr-FR" dirty="0" err="1" smtClean="0"/>
              <a:t>rollback</a:t>
            </a:r>
            <a:r>
              <a:rPr lang="fr-FR" dirty="0" smtClean="0"/>
              <a:t> doivent être supprimés (</a:t>
            </a:r>
            <a:r>
              <a:rPr lang="fr-FR" dirty="0" err="1" smtClean="0"/>
              <a:t>i.e</a:t>
            </a:r>
            <a:r>
              <a:rPr lang="fr-FR" dirty="0" smtClean="0"/>
              <a:t>: V20.1.0.2.140</a:t>
            </a:r>
            <a:r>
              <a:rPr lang="fr-FR" dirty="0"/>
              <a:t>__</a:t>
            </a:r>
            <a:r>
              <a:rPr lang="fr-FR" dirty="0" smtClean="0"/>
              <a:t>Table_Trace.sql et </a:t>
            </a:r>
            <a:r>
              <a:rPr lang="fr-FR" dirty="0"/>
              <a:t>U20.1.0.2.140__</a:t>
            </a:r>
            <a:r>
              <a:rPr lang="fr-FR" dirty="0" smtClean="0"/>
              <a:t>Table_Trace.sql) 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1409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données en ligne de </a:t>
            </a:r>
            <a:r>
              <a:rPr lang="fr-FR" b="1" dirty="0" smtClean="0"/>
              <a:t>commande: commande undo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27" y="1939919"/>
            <a:ext cx="8596118" cy="4835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560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données en ligne de </a:t>
            </a:r>
            <a:r>
              <a:rPr lang="fr-FR" b="1" dirty="0" smtClean="0"/>
              <a:t>commande: commande undo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La commande undo:</a:t>
            </a:r>
          </a:p>
          <a:p>
            <a:pPr marL="742950" lvl="1" indent="-285750">
              <a:buFontTx/>
              <a:buChar char="-"/>
            </a:pPr>
            <a:r>
              <a:rPr lang="en-US" dirty="0" err="1"/>
              <a:t>p</a:t>
            </a:r>
            <a:r>
              <a:rPr lang="en-US" dirty="0" err="1" smtClean="0"/>
              <a:t>eut</a:t>
            </a:r>
            <a:r>
              <a:rPr lang="en-US" dirty="0" smtClean="0"/>
              <a:t> </a:t>
            </a:r>
            <a:r>
              <a:rPr lang="en-US" dirty="0" err="1" smtClean="0"/>
              <a:t>échouer</a:t>
            </a:r>
            <a:r>
              <a:rPr lang="en-US" dirty="0" smtClean="0"/>
              <a:t>: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faut</a:t>
            </a:r>
            <a:r>
              <a:rPr lang="en-US" dirty="0" smtClean="0"/>
              <a:t> </a:t>
            </a:r>
            <a:r>
              <a:rPr lang="en-US" dirty="0" err="1" smtClean="0"/>
              <a:t>prevoir</a:t>
            </a:r>
            <a:r>
              <a:rPr lang="en-US" dirty="0" smtClean="0"/>
              <a:t>  des backups / snapshots de la base de </a:t>
            </a:r>
            <a:r>
              <a:rPr lang="en-US" dirty="0" err="1" smtClean="0"/>
              <a:t>données</a:t>
            </a:r>
            <a:r>
              <a:rPr lang="en-US" dirty="0" smtClean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dirty="0" err="1" smtClean="0"/>
              <a:t>n’est</a:t>
            </a:r>
            <a:r>
              <a:rPr lang="en-US" dirty="0" smtClean="0"/>
              <a:t> pas applicable aux migration </a:t>
            </a:r>
            <a:r>
              <a:rPr lang="en-US" dirty="0" err="1" smtClean="0"/>
              <a:t>répétables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</a:t>
            </a:r>
            <a:r>
              <a:rPr lang="en-US" dirty="0" smtClean="0"/>
              <a:t> </a:t>
            </a:r>
            <a:r>
              <a:rPr lang="en-US" dirty="0" err="1" smtClean="0"/>
              <a:t>ajouter</a:t>
            </a:r>
            <a:r>
              <a:rPr lang="en-US" dirty="0" smtClean="0"/>
              <a:t> un script de migration, </a:t>
            </a:r>
            <a:r>
              <a:rPr lang="en-US" dirty="0" err="1" smtClean="0"/>
              <a:t>l’exécuter</a:t>
            </a:r>
            <a:r>
              <a:rPr lang="en-US" dirty="0" smtClean="0"/>
              <a:t> avec la </a:t>
            </a:r>
            <a:r>
              <a:rPr lang="en-US" dirty="0" err="1" smtClean="0"/>
              <a:t>commande</a:t>
            </a:r>
            <a:r>
              <a:rPr lang="en-US" dirty="0" smtClean="0"/>
              <a:t> migrate </a:t>
            </a:r>
            <a:r>
              <a:rPr lang="en-US" dirty="0" err="1" smtClean="0"/>
              <a:t>classique</a:t>
            </a:r>
            <a:r>
              <a:rPr lang="en-US" dirty="0" smtClean="0"/>
              <a:t> pour faire le rollback)</a:t>
            </a:r>
            <a:r>
              <a:rPr lang="fr-FR" dirty="0" smtClean="0"/>
              <a:t>.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n</a:t>
            </a:r>
            <a:r>
              <a:rPr lang="fr-FR" dirty="0" smtClean="0"/>
              <a:t>’est pas conseillé sur les changements </a:t>
            </a:r>
            <a:r>
              <a:rPr lang="fr-FR" dirty="0"/>
              <a:t>destructifs (drop, </a:t>
            </a:r>
            <a:r>
              <a:rPr lang="fr-FR" dirty="0" err="1"/>
              <a:t>delete</a:t>
            </a:r>
            <a:r>
              <a:rPr lang="fr-FR" dirty="0"/>
              <a:t>, </a:t>
            </a:r>
            <a:r>
              <a:rPr lang="fr-FR" dirty="0" err="1"/>
              <a:t>truncate</a:t>
            </a:r>
            <a:r>
              <a:rPr lang="fr-FR" dirty="0"/>
              <a:t>, </a:t>
            </a:r>
            <a:r>
              <a:rPr lang="fr-FR" dirty="0" smtClean="0"/>
              <a:t>…) </a:t>
            </a:r>
            <a:r>
              <a:rPr lang="fr-FR" dirty="0" smtClean="0">
                <a:sym typeface="Wingdings" panose="05000000000000000000" pitchFamily="2" charset="2"/>
              </a:rPr>
              <a:t> risque d’erreurs pendant le </a:t>
            </a:r>
            <a:r>
              <a:rPr lang="fr-FR" dirty="0" err="1" smtClean="0">
                <a:sym typeface="Wingdings" panose="05000000000000000000" pitchFamily="2" charset="2"/>
              </a:rPr>
              <a:t>rollback</a:t>
            </a:r>
            <a:r>
              <a:rPr lang="fr-FR" dirty="0" smtClean="0">
                <a:sym typeface="Wingdings" panose="05000000000000000000" pitchFamily="2" charset="2"/>
              </a:rPr>
              <a:t>  privilégier les backups/restaurations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/>
              <a:t>s</a:t>
            </a:r>
            <a:r>
              <a:rPr lang="fr-FR" dirty="0" smtClean="0"/>
              <a:t>’applique uniquement aux migrations exécutées avec succès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à utiliser sur les bases supportant les transactions de </a:t>
            </a:r>
            <a:r>
              <a:rPr lang="fr-FR" dirty="0" err="1" smtClean="0"/>
              <a:t>DDLs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>
                <a:sym typeface="Wingdings" panose="05000000000000000000" pitchFamily="2" charset="2"/>
              </a:rPr>
              <a:t> Préférer les modifications retro-compatibles avec les versions précédentes:</a:t>
            </a:r>
          </a:p>
          <a:p>
            <a:pPr marL="1200150" lvl="2" indent="-285750">
              <a:buFontTx/>
              <a:buChar char="-"/>
            </a:pPr>
            <a:r>
              <a:rPr lang="fr-FR" dirty="0" smtClean="0">
                <a:sym typeface="Wingdings" panose="05000000000000000000" pitchFamily="2" charset="2"/>
              </a:rPr>
              <a:t>L’ancienne version de l’application est toujours compatible avec la nouvelle version de la base de données  un </a:t>
            </a:r>
            <a:r>
              <a:rPr lang="fr-FR" dirty="0" err="1" smtClean="0">
                <a:sym typeface="Wingdings" panose="05000000000000000000" pitchFamily="2" charset="2"/>
              </a:rPr>
              <a:t>rollback</a:t>
            </a:r>
            <a:r>
              <a:rPr lang="fr-FR" dirty="0" smtClean="0">
                <a:sym typeface="Wingdings" panose="05000000000000000000" pitchFamily="2" charset="2"/>
              </a:rPr>
              <a:t> de l’application suffit</a:t>
            </a:r>
          </a:p>
          <a:p>
            <a:pPr marL="1200150" lvl="2" indent="-285750">
              <a:buFontTx/>
              <a:buChar char="-"/>
            </a:pPr>
            <a:r>
              <a:rPr lang="fr-FR" dirty="0">
                <a:sym typeface="Wingdings" panose="05000000000000000000" pitchFamily="2" charset="2"/>
              </a:rPr>
              <a:t>L</a:t>
            </a:r>
            <a:r>
              <a:rPr lang="fr-FR" dirty="0" smtClean="0">
                <a:sym typeface="Wingdings" panose="05000000000000000000" pitchFamily="2" charset="2"/>
              </a:rPr>
              <a:t>’investigation et la correction peuvent ensuite se faire à tête reposée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17382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Introduction: Migration de base avec </a:t>
            </a:r>
            <a:r>
              <a:rPr lang="fr-FR" dirty="0" err="1" smtClean="0"/>
              <a:t>Flyway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827584" y="1772816"/>
            <a:ext cx="6840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Postgres</a:t>
            </a:r>
            <a:r>
              <a:rPr lang="fr-FR" dirty="0"/>
              <a:t>: différence entre schéma et base de données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/>
              <a:t>Connaitre à chaque instant quelle </a:t>
            </a:r>
            <a:r>
              <a:rPr lang="fr-FR" dirty="0" smtClean="0"/>
              <a:t>version de base est </a:t>
            </a:r>
            <a:r>
              <a:rPr lang="fr-FR" dirty="0"/>
              <a:t>installée dans quel environnement</a:t>
            </a:r>
          </a:p>
          <a:p>
            <a:endParaRPr lang="fr-FR" dirty="0" smtClean="0"/>
          </a:p>
          <a:p>
            <a:r>
              <a:rPr lang="fr-FR" dirty="0" smtClean="0"/>
              <a:t>Migrer </a:t>
            </a:r>
            <a:r>
              <a:rPr lang="fr-FR" dirty="0"/>
              <a:t>une base d'une version à une autre de manière </a:t>
            </a:r>
            <a:r>
              <a:rPr lang="fr-FR" dirty="0" smtClean="0"/>
              <a:t>déterministe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2348880"/>
            <a:ext cx="73533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04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données en ligne de </a:t>
            </a:r>
            <a:r>
              <a:rPr lang="fr-FR" b="1" dirty="0" smtClean="0"/>
              <a:t>commande: commande </a:t>
            </a:r>
            <a:r>
              <a:rPr lang="fr-FR" b="1" dirty="0" err="1" smtClean="0"/>
              <a:t>baseline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Baseline: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/>
              <a:t>permet </a:t>
            </a:r>
            <a:r>
              <a:rPr lang="fr-FR" dirty="0" smtClean="0"/>
              <a:t>de référencer une base de données existante dans </a:t>
            </a:r>
            <a:r>
              <a:rPr lang="fr-FR" dirty="0" err="1" smtClean="0"/>
              <a:t>Flyway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le référencement se fait avec </a:t>
            </a:r>
            <a:r>
              <a:rPr lang="fr-FR" dirty="0"/>
              <a:t>une version </a:t>
            </a:r>
            <a:r>
              <a:rPr lang="fr-FR" dirty="0" smtClean="0"/>
              <a:t>spécifique (1 par défaut, configurable).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la commande « </a:t>
            </a:r>
            <a:r>
              <a:rPr lang="fr-FR" dirty="0" err="1" smtClean="0"/>
              <a:t>migrate</a:t>
            </a:r>
            <a:r>
              <a:rPr lang="fr-FR" dirty="0" smtClean="0"/>
              <a:t> » ignorera </a:t>
            </a:r>
            <a:r>
              <a:rPr lang="fr-FR" dirty="0"/>
              <a:t>toutes les migrations jusqu'à </a:t>
            </a:r>
            <a:r>
              <a:rPr lang="fr-FR" dirty="0" smtClean="0"/>
              <a:t>la </a:t>
            </a:r>
            <a:r>
              <a:rPr lang="fr-FR" dirty="0"/>
              <a:t>version de </a:t>
            </a:r>
            <a:r>
              <a:rPr lang="fr-FR" dirty="0" smtClean="0"/>
              <a:t>base incluse.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Les </a:t>
            </a:r>
            <a:r>
              <a:rPr lang="fr-FR" dirty="0"/>
              <a:t>migrations plus récentes seront alors appliquées comme d'habitude.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53975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données en ligne de </a:t>
            </a:r>
            <a:r>
              <a:rPr lang="fr-FR" b="1" dirty="0" smtClean="0"/>
              <a:t>commande: commande </a:t>
            </a:r>
            <a:r>
              <a:rPr lang="fr-FR" b="1" dirty="0" err="1" smtClean="0"/>
              <a:t>baseline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Faire le TP suivant: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Après avoir exécuté quelques migrations sur la base de données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Supprimer manuellement la table de l’historique de schéma </a:t>
            </a:r>
            <a:r>
              <a:rPr lang="fr-FR" dirty="0" err="1" smtClean="0"/>
              <a:t>Flyway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Exécuter la commande </a:t>
            </a:r>
            <a:r>
              <a:rPr lang="fr-FR" dirty="0" err="1" smtClean="0"/>
              <a:t>baseline</a:t>
            </a:r>
            <a:r>
              <a:rPr lang="fr-FR" dirty="0" smtClean="0"/>
              <a:t> avec les paramètres:</a:t>
            </a:r>
          </a:p>
          <a:p>
            <a:pPr marL="1200150" lvl="2" indent="-285750">
              <a:buFontTx/>
              <a:buChar char="-"/>
            </a:pPr>
            <a:r>
              <a:rPr lang="fr-FR" dirty="0"/>
              <a:t>Version </a:t>
            </a:r>
            <a:r>
              <a:rPr lang="fr-FR" i="1" dirty="0" err="1" smtClean="0"/>
              <a:t>baselineVersion</a:t>
            </a:r>
            <a:r>
              <a:rPr lang="fr-FR" i="1" dirty="0" smtClean="0"/>
              <a:t>=</a:t>
            </a:r>
            <a:r>
              <a:rPr lang="fr-FR" dirty="0" smtClean="0"/>
              <a:t>une valeur supérieure à la </a:t>
            </a:r>
            <a:r>
              <a:rPr lang="fr-FR" dirty="0"/>
              <a:t>dernière version de migration appliquée, ex. 20.1.0.2.98</a:t>
            </a:r>
          </a:p>
          <a:p>
            <a:pPr marL="1200150" lvl="2" indent="-285750">
              <a:buFontTx/>
              <a:buChar char="-"/>
            </a:pPr>
            <a:r>
              <a:rPr lang="fr-FR" dirty="0"/>
              <a:t>Description </a:t>
            </a:r>
            <a:r>
              <a:rPr lang="fr-FR" i="1" dirty="0" err="1" smtClean="0"/>
              <a:t>baselineDescription</a:t>
            </a:r>
            <a:r>
              <a:rPr lang="fr-FR" dirty="0"/>
              <a:t>="Initialisation du </a:t>
            </a:r>
            <a:r>
              <a:rPr lang="fr-FR" dirty="0" err="1"/>
              <a:t>schema</a:t>
            </a:r>
            <a:r>
              <a:rPr lang="fr-FR" dirty="0"/>
              <a:t>"</a:t>
            </a:r>
          </a:p>
          <a:p>
            <a:pPr lvl="2"/>
            <a:r>
              <a:rPr lang="fr-FR" dirty="0" smtClean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42" y="4005064"/>
            <a:ext cx="8768645" cy="267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257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données en ligne de </a:t>
            </a:r>
            <a:r>
              <a:rPr lang="fr-FR" b="1" dirty="0" smtClean="0"/>
              <a:t>commande: commande clean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Faire le TP suivant: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Exécuter la commande clean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1200150" lvl="2" indent="-285750">
              <a:buFontTx/>
              <a:buChar char="-"/>
            </a:pPr>
            <a:r>
              <a:rPr lang="fr-FR" dirty="0" smtClean="0"/>
              <a:t>Analyser les logs</a:t>
            </a:r>
          </a:p>
          <a:p>
            <a:pPr marL="1200150" lvl="2" indent="-285750">
              <a:buFontTx/>
              <a:buChar char="-"/>
            </a:pPr>
            <a:endParaRPr lang="fr-FR" dirty="0" smtClean="0"/>
          </a:p>
          <a:p>
            <a:pPr marL="1200150" lvl="2" indent="-285750">
              <a:buFontTx/>
              <a:buChar char="-"/>
            </a:pPr>
            <a:r>
              <a:rPr lang="fr-FR" dirty="0" smtClean="0"/>
              <a:t>Vérifier que tous les objets du schéma sont supprimés (tables …</a:t>
            </a:r>
            <a:r>
              <a:rPr lang="fr-FR" dirty="0" err="1" smtClean="0"/>
              <a:t>etc</a:t>
            </a:r>
            <a:r>
              <a:rPr lang="fr-FR" dirty="0" smtClean="0"/>
              <a:t>)</a:t>
            </a:r>
          </a:p>
          <a:p>
            <a:pPr marL="1200150" lvl="2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Commande à ne pas utiliser en Production  </a:t>
            </a:r>
          </a:p>
        </p:txBody>
      </p:sp>
    </p:spTree>
    <p:extLst>
      <p:ext uri="{BB962C8B-B14F-4D97-AF65-F5344CB8AC3E}">
        <p14:creationId xmlns:p14="http://schemas.microsoft.com/office/powerpoint/2010/main" val="26428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</a:t>
            </a:r>
            <a:r>
              <a:rPr lang="fr-FR" b="1" dirty="0"/>
              <a:t>de base de données en ligne de </a:t>
            </a:r>
            <a:r>
              <a:rPr lang="fr-FR" b="1" dirty="0" smtClean="0"/>
              <a:t>commande: Gestion de logs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Par défaut: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Les logs </a:t>
            </a:r>
            <a:r>
              <a:rPr lang="fr-FR" dirty="0" err="1" smtClean="0"/>
              <a:t>debug</a:t>
            </a:r>
            <a:r>
              <a:rPr lang="fr-FR" dirty="0" smtClean="0"/>
              <a:t>, info et warning </a:t>
            </a:r>
            <a:r>
              <a:rPr lang="fr-FR" dirty="0" err="1" smtClean="0"/>
              <a:t>Flyway</a:t>
            </a:r>
            <a:r>
              <a:rPr lang="fr-FR" dirty="0" smtClean="0"/>
              <a:t> sont dirigés vers la sortie standard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Les logs d’erreur sont dirigés sur </a:t>
            </a:r>
            <a:r>
              <a:rPr lang="fr-FR" dirty="0" err="1" smtClean="0"/>
              <a:t>stderr</a:t>
            </a:r>
            <a:endParaRPr lang="fr-FR" dirty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err="1" smtClean="0"/>
              <a:t>Flyway</a:t>
            </a:r>
            <a:r>
              <a:rPr lang="fr-FR" dirty="0" smtClean="0"/>
              <a:t> détecte automatiquement les </a:t>
            </a:r>
            <a:r>
              <a:rPr lang="fr-FR" dirty="0" err="1" smtClean="0"/>
              <a:t>loggers</a:t>
            </a:r>
            <a:r>
              <a:rPr lang="fr-FR" dirty="0" smtClean="0"/>
              <a:t> de type apache </a:t>
            </a:r>
            <a:r>
              <a:rPr lang="fr-FR" dirty="0" err="1" smtClean="0"/>
              <a:t>common</a:t>
            </a:r>
            <a:r>
              <a:rPr lang="fr-FR" dirty="0" smtClean="0"/>
              <a:t> </a:t>
            </a:r>
            <a:r>
              <a:rPr lang="fr-FR" dirty="0" err="1" smtClean="0"/>
              <a:t>logging</a:t>
            </a:r>
            <a:r>
              <a:rPr lang="fr-FR" dirty="0" smtClean="0"/>
              <a:t> ou SLF4J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Pour configurer un nouveau </a:t>
            </a:r>
            <a:r>
              <a:rPr lang="fr-FR" dirty="0" err="1" smtClean="0"/>
              <a:t>logger</a:t>
            </a:r>
            <a:r>
              <a:rPr lang="fr-FR" dirty="0" smtClean="0"/>
              <a:t> dans </a:t>
            </a:r>
            <a:r>
              <a:rPr lang="fr-FR" dirty="0" err="1" smtClean="0"/>
              <a:t>Flyway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Ajouter les librairies du </a:t>
            </a:r>
            <a:r>
              <a:rPr lang="fr-FR" dirty="0" err="1" smtClean="0"/>
              <a:t>logger</a:t>
            </a:r>
            <a:r>
              <a:rPr lang="fr-FR" dirty="0" smtClean="0"/>
              <a:t> dans le répertoire lib de </a:t>
            </a:r>
            <a:r>
              <a:rPr lang="fr-FR" dirty="0" err="1" smtClean="0"/>
              <a:t>Flyway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Ajouter les fichiers de configuration du </a:t>
            </a:r>
            <a:r>
              <a:rPr lang="fr-FR" dirty="0" err="1" smtClean="0"/>
              <a:t>logger</a:t>
            </a:r>
            <a:r>
              <a:rPr lang="fr-FR" dirty="0" smtClean="0"/>
              <a:t> à la racine de l’installation de </a:t>
            </a:r>
            <a:r>
              <a:rPr lang="fr-FR" dirty="0" err="1" smtClean="0"/>
              <a:t>Flyway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36815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Migration avec java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A utiliser lorsqu’on a besoin de plus de puissance et de flexibilité par rapport à la migration SQL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gestion de BLOB et CLOB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transformation avancée de données (calculs, changement de format, …etc.)</a:t>
            </a:r>
          </a:p>
          <a:p>
            <a:pPr lvl="1"/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Intégration de </a:t>
            </a:r>
            <a:r>
              <a:rPr lang="fr-FR" dirty="0" err="1" smtClean="0"/>
              <a:t>Flyway</a:t>
            </a:r>
            <a:r>
              <a:rPr lang="fr-FR" dirty="0" smtClean="0"/>
              <a:t> au code source:</a:t>
            </a:r>
          </a:p>
          <a:p>
            <a:pPr marL="742950" lvl="1" indent="-285750">
              <a:buFontTx/>
              <a:buChar char="-"/>
            </a:pPr>
            <a:r>
              <a:rPr lang="en-US" dirty="0" err="1" smtClean="0"/>
              <a:t>Garantie</a:t>
            </a:r>
            <a:r>
              <a:rPr lang="en-US" dirty="0" smtClean="0"/>
              <a:t> la </a:t>
            </a:r>
            <a:r>
              <a:rPr lang="en-US" dirty="0" err="1" smtClean="0"/>
              <a:t>compatibilité</a:t>
            </a:r>
            <a:r>
              <a:rPr lang="en-US" dirty="0" smtClean="0"/>
              <a:t> entre </a:t>
            </a:r>
            <a:r>
              <a:rPr lang="en-US" dirty="0" err="1" smtClean="0"/>
              <a:t>l’application</a:t>
            </a:r>
            <a:r>
              <a:rPr lang="en-US" dirty="0" smtClean="0"/>
              <a:t> et la base de </a:t>
            </a:r>
            <a:r>
              <a:rPr lang="en-US" dirty="0" err="1" smtClean="0"/>
              <a:t>données</a:t>
            </a: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err="1" smtClean="0"/>
              <a:t>Deploiement</a:t>
            </a:r>
            <a:r>
              <a:rPr lang="en-US" dirty="0" smtClean="0"/>
              <a:t> sans intervention </a:t>
            </a:r>
            <a:r>
              <a:rPr lang="en-US" dirty="0" err="1" smtClean="0"/>
              <a:t>manuelle</a:t>
            </a:r>
            <a:r>
              <a:rPr lang="en-US" dirty="0" smtClean="0"/>
              <a:t> (</a:t>
            </a:r>
            <a:r>
              <a:rPr lang="en-US" dirty="0" err="1" smtClean="0"/>
              <a:t>exécution</a:t>
            </a:r>
            <a:r>
              <a:rPr lang="en-US" dirty="0" smtClean="0"/>
              <a:t> </a:t>
            </a:r>
            <a:r>
              <a:rPr lang="en-US" dirty="0" err="1" smtClean="0"/>
              <a:t>automatique</a:t>
            </a:r>
            <a:r>
              <a:rPr lang="en-US" dirty="0" smtClean="0"/>
              <a:t> de migrations </a:t>
            </a:r>
            <a:r>
              <a:rPr lang="en-US" dirty="0" err="1" smtClean="0"/>
              <a:t>avant</a:t>
            </a:r>
            <a:r>
              <a:rPr lang="en-US" dirty="0" smtClean="0"/>
              <a:t> le </a:t>
            </a:r>
            <a:r>
              <a:rPr lang="en-US" dirty="0" err="1" smtClean="0"/>
              <a:t>démarrage</a:t>
            </a:r>
            <a:r>
              <a:rPr lang="en-US" dirty="0" smtClean="0"/>
              <a:t> de </a:t>
            </a:r>
            <a:r>
              <a:rPr lang="en-US" dirty="0" err="1" smtClean="0"/>
              <a:t>l’application</a:t>
            </a:r>
            <a:r>
              <a:rPr lang="en-US" dirty="0" smtClean="0"/>
              <a:t>)</a:t>
            </a:r>
          </a:p>
          <a:p>
            <a:pPr marL="742950" lvl="1" indent="-285750">
              <a:buFontTx/>
              <a:buChar char="-"/>
            </a:pPr>
            <a:r>
              <a:rPr lang="en-US" dirty="0" err="1" smtClean="0"/>
              <a:t>Possibilité</a:t>
            </a:r>
            <a:r>
              <a:rPr lang="en-US" dirty="0" smtClean="0"/>
              <a:t> de faire des </a:t>
            </a:r>
            <a:r>
              <a:rPr lang="en-US" dirty="0" err="1" smtClean="0"/>
              <a:t>opérations</a:t>
            </a:r>
            <a:r>
              <a:rPr lang="en-US" dirty="0" smtClean="0"/>
              <a:t> complexes sur les </a:t>
            </a:r>
            <a:r>
              <a:rPr lang="en-US" dirty="0" err="1" smtClean="0"/>
              <a:t>données</a:t>
            </a:r>
            <a:r>
              <a:rPr lang="en-US" dirty="0" smtClean="0"/>
              <a:t> </a:t>
            </a:r>
            <a:r>
              <a:rPr lang="en-US" dirty="0" err="1" smtClean="0"/>
              <a:t>avant</a:t>
            </a:r>
            <a:r>
              <a:rPr lang="en-US" dirty="0" smtClean="0"/>
              <a:t> la migration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73860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Migration avec </a:t>
            </a:r>
            <a:r>
              <a:rPr lang="fr-FR" b="1" dirty="0" smtClean="0"/>
              <a:t>java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Faire le TP suivant:</a:t>
            </a:r>
          </a:p>
          <a:p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Créer un </a:t>
            </a:r>
            <a:r>
              <a:rPr lang="fr-FR" dirty="0"/>
              <a:t>projet </a:t>
            </a:r>
            <a:r>
              <a:rPr lang="fr-FR" dirty="0" err="1" smtClean="0"/>
              <a:t>flyway</a:t>
            </a:r>
            <a:r>
              <a:rPr lang="fr-FR" dirty="0" smtClean="0"/>
              <a:t>-java avec </a:t>
            </a:r>
            <a:r>
              <a:rPr lang="fr-FR" dirty="0"/>
              <a:t>le plugin </a:t>
            </a:r>
            <a:r>
              <a:rPr lang="fr-FR" dirty="0" err="1" smtClean="0"/>
              <a:t>maven</a:t>
            </a:r>
            <a:r>
              <a:rPr lang="fr-FR" dirty="0" smtClean="0"/>
              <a:t> </a:t>
            </a:r>
            <a:r>
              <a:rPr lang="fr-FR" dirty="0" err="1" smtClean="0"/>
              <a:t>archetype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err="1"/>
              <a:t>mvn</a:t>
            </a:r>
            <a:r>
              <a:rPr lang="fr-FR" dirty="0"/>
              <a:t> </a:t>
            </a:r>
            <a:r>
              <a:rPr lang="fr-FR" dirty="0" err="1"/>
              <a:t>archetype:generate</a:t>
            </a:r>
            <a:r>
              <a:rPr lang="fr-FR" dirty="0"/>
              <a:t> -B -</a:t>
            </a:r>
            <a:r>
              <a:rPr lang="fr-FR" dirty="0" err="1"/>
              <a:t>DarchetypeGroupId</a:t>
            </a:r>
            <a:r>
              <a:rPr lang="fr-FR" dirty="0"/>
              <a:t>=</a:t>
            </a:r>
            <a:r>
              <a:rPr lang="fr-FR" dirty="0" err="1"/>
              <a:t>org.apache.maven.archetypes</a:t>
            </a:r>
            <a:r>
              <a:rPr lang="fr-FR" dirty="0"/>
              <a:t> -</a:t>
            </a:r>
            <a:r>
              <a:rPr lang="fr-FR" dirty="0" err="1"/>
              <a:t>DarchetypeArtifactId</a:t>
            </a:r>
            <a:r>
              <a:rPr lang="fr-FR" dirty="0"/>
              <a:t>=</a:t>
            </a:r>
            <a:r>
              <a:rPr lang="fr-FR" dirty="0" err="1"/>
              <a:t>maven-archetype-quickstart</a:t>
            </a:r>
            <a:r>
              <a:rPr lang="fr-FR" dirty="0"/>
              <a:t> -</a:t>
            </a:r>
            <a:r>
              <a:rPr lang="fr-FR" dirty="0" err="1"/>
              <a:t>DarchetypeVersion</a:t>
            </a:r>
            <a:r>
              <a:rPr lang="fr-FR" dirty="0"/>
              <a:t>=1.1 -</a:t>
            </a:r>
            <a:r>
              <a:rPr lang="fr-FR" dirty="0" err="1" smtClean="0"/>
              <a:t>DgroupId</a:t>
            </a:r>
            <a:r>
              <a:rPr lang="fr-FR" dirty="0" smtClean="0"/>
              <a:t>=</a:t>
            </a:r>
            <a:r>
              <a:rPr lang="fr-FR" dirty="0" err="1"/>
              <a:t>flyway</a:t>
            </a:r>
            <a:r>
              <a:rPr lang="fr-FR" dirty="0" smtClean="0"/>
              <a:t> </a:t>
            </a:r>
            <a:r>
              <a:rPr lang="fr-FR" dirty="0"/>
              <a:t>-</a:t>
            </a:r>
            <a:r>
              <a:rPr lang="fr-FR" dirty="0" err="1"/>
              <a:t>DartifactId</a:t>
            </a:r>
            <a:r>
              <a:rPr lang="fr-FR" dirty="0"/>
              <a:t>=</a:t>
            </a:r>
            <a:r>
              <a:rPr lang="fr-FR" dirty="0" err="1"/>
              <a:t>flyway</a:t>
            </a:r>
            <a:r>
              <a:rPr lang="fr-FR" dirty="0"/>
              <a:t>-java -</a:t>
            </a:r>
            <a:r>
              <a:rPr lang="fr-FR" dirty="0" err="1"/>
              <a:t>Dversion</a:t>
            </a:r>
            <a:r>
              <a:rPr lang="fr-FR" dirty="0"/>
              <a:t>=1.0-SNAPSHOT -</a:t>
            </a:r>
            <a:r>
              <a:rPr lang="fr-FR" dirty="0" err="1" smtClean="0"/>
              <a:t>Dpackage</a:t>
            </a:r>
            <a:r>
              <a:rPr lang="fr-FR" dirty="0" smtClean="0"/>
              <a:t>=</a:t>
            </a:r>
            <a:r>
              <a:rPr lang="fr-FR" dirty="0" err="1" smtClean="0"/>
              <a:t>com.sqli.formation.flyway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Ajouter le projet </a:t>
            </a:r>
            <a:r>
              <a:rPr lang="fr-FR" dirty="0" err="1"/>
              <a:t>flyway</a:t>
            </a:r>
            <a:r>
              <a:rPr lang="fr-FR" dirty="0"/>
              <a:t>-java</a:t>
            </a:r>
            <a:r>
              <a:rPr lang="fr-FR" dirty="0" smtClean="0"/>
              <a:t> au SDK Visual Studio Code (menu fichier</a:t>
            </a:r>
            <a:r>
              <a:rPr lang="fr-FR" dirty="0"/>
              <a:t> </a:t>
            </a:r>
            <a:r>
              <a:rPr lang="fr-FR" dirty="0" smtClean="0"/>
              <a:t>puis ajouter un dossier à l’espace de travail</a:t>
            </a:r>
            <a:r>
              <a:rPr lang="fr-FR" dirty="0" smtClean="0"/>
              <a:t>)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N.B: ce projet peut également être récupéré de </a:t>
            </a:r>
            <a:r>
              <a:rPr lang="fr-FR" dirty="0" err="1" smtClean="0"/>
              <a:t>github</a:t>
            </a:r>
            <a:r>
              <a:rPr lang="fr-FR" dirty="0" smtClean="0"/>
              <a:t>:</a:t>
            </a:r>
          </a:p>
          <a:p>
            <a:pPr marL="1200150" lvl="2" indent="-285750">
              <a:buFontTx/>
              <a:buChar char="-"/>
            </a:pPr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github.com/jptraining/flyway.git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69561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Migration avec java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Ajouter les dépendances </a:t>
            </a:r>
            <a:r>
              <a:rPr lang="fr-FR" dirty="0" err="1" smtClean="0"/>
              <a:t>maven</a:t>
            </a:r>
            <a:r>
              <a:rPr lang="fr-FR" dirty="0" smtClean="0"/>
              <a:t>, </a:t>
            </a:r>
            <a:r>
              <a:rPr lang="fr-FR" dirty="0" err="1" smtClean="0"/>
              <a:t>Flyway</a:t>
            </a:r>
            <a:r>
              <a:rPr lang="fr-FR" dirty="0" smtClean="0"/>
              <a:t> et driver JDBC de la base de données, au fichier pom.xml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2528915"/>
            <a:ext cx="5184577" cy="423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0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Migration avec java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Ajouter </a:t>
            </a:r>
            <a:r>
              <a:rPr lang="fr-FR" dirty="0" smtClean="0"/>
              <a:t>la configuration </a:t>
            </a:r>
            <a:r>
              <a:rPr lang="fr-FR" dirty="0" err="1"/>
              <a:t>Flyway</a:t>
            </a:r>
            <a:r>
              <a:rPr lang="fr-FR" dirty="0"/>
              <a:t> </a:t>
            </a:r>
            <a:r>
              <a:rPr lang="fr-FR" dirty="0" smtClean="0"/>
              <a:t>au fichier pom.xml (</a:t>
            </a:r>
            <a:r>
              <a:rPr lang="fr-FR" dirty="0" err="1" smtClean="0"/>
              <a:t>cfr</a:t>
            </a:r>
            <a:r>
              <a:rPr lang="fr-FR" dirty="0" smtClean="0"/>
              <a:t>. Le fichier pom.xml </a:t>
            </a:r>
            <a:r>
              <a:rPr lang="fr-FR" dirty="0" err="1" smtClean="0"/>
              <a:t>co-dessus</a:t>
            </a:r>
            <a:r>
              <a:rPr lang="fr-FR" dirty="0" smtClean="0"/>
              <a:t>)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url de la base de données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user de la base de données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/>
              <a:t>l</a:t>
            </a:r>
            <a:r>
              <a:rPr lang="fr-FR" dirty="0" smtClean="0"/>
              <a:t>e </a:t>
            </a:r>
            <a:r>
              <a:rPr lang="fr-FR" dirty="0" err="1" smtClean="0"/>
              <a:t>password</a:t>
            </a:r>
            <a:r>
              <a:rPr lang="fr-FR" dirty="0" smtClean="0"/>
              <a:t> sera injecté en ligne de commande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43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Migration avec java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Ajouter un 1</a:t>
            </a:r>
            <a:r>
              <a:rPr lang="fr-FR" baseline="30000" dirty="0" smtClean="0"/>
              <a:t>er</a:t>
            </a:r>
            <a:r>
              <a:rPr lang="fr-FR" dirty="0" smtClean="0"/>
              <a:t> fichier de migration </a:t>
            </a:r>
            <a:r>
              <a:rPr lang="fr-FR" dirty="0" err="1" smtClean="0"/>
              <a:t>src</a:t>
            </a:r>
            <a:r>
              <a:rPr lang="fr-FR" dirty="0" smtClean="0"/>
              <a:t>/main/</a:t>
            </a:r>
            <a:r>
              <a:rPr lang="fr-FR" dirty="0" err="1" smtClean="0"/>
              <a:t>resources</a:t>
            </a:r>
            <a:r>
              <a:rPr lang="fr-FR" dirty="0" smtClean="0"/>
              <a:t>/</a:t>
            </a:r>
            <a:r>
              <a:rPr lang="fr-FR" dirty="0" err="1" smtClean="0"/>
              <a:t>db</a:t>
            </a:r>
            <a:r>
              <a:rPr lang="fr-FR" dirty="0" smtClean="0"/>
              <a:t>/migration/V2020.07.08.1858__Create_person_table.sql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24150"/>
            <a:ext cx="88392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641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Migration avec java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Exécuter </a:t>
            </a:r>
            <a:r>
              <a:rPr lang="fr-FR" dirty="0"/>
              <a:t>la commande </a:t>
            </a:r>
            <a:r>
              <a:rPr lang="fr-FR" dirty="0" err="1"/>
              <a:t>mvn</a:t>
            </a:r>
            <a:r>
              <a:rPr lang="fr-FR" dirty="0"/>
              <a:t> </a:t>
            </a:r>
            <a:r>
              <a:rPr lang="fr-FR" dirty="0" err="1"/>
              <a:t>flyway:migrate</a:t>
            </a:r>
            <a:r>
              <a:rPr lang="fr-FR" dirty="0"/>
              <a:t> –</a:t>
            </a:r>
            <a:r>
              <a:rPr lang="fr-FR" dirty="0" err="1" smtClean="0"/>
              <a:t>Dflyway.password</a:t>
            </a:r>
            <a:r>
              <a:rPr lang="fr-FR" dirty="0" smtClean="0"/>
              <a:t>=</a:t>
            </a:r>
            <a:r>
              <a:rPr lang="fr-FR" dirty="0" err="1" smtClean="0"/>
              <a:t>motdepassedeladb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48880"/>
            <a:ext cx="8196783" cy="2778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816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utilisation: fonctionnement de </a:t>
            </a:r>
            <a:r>
              <a:rPr lang="fr-FR" dirty="0" err="1" smtClean="0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611560" y="1619508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Scénario 1: la base de données est vide</a:t>
            </a:r>
            <a:endParaRPr lang="fr-FR" dirty="0"/>
          </a:p>
        </p:txBody>
      </p:sp>
      <p:pic>
        <p:nvPicPr>
          <p:cNvPr id="1026" name="Picture 2" descr="https://flywaydb.org/assets/balsamiq/EmptyD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501999"/>
            <a:ext cx="618172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563888" y="2242090"/>
            <a:ext cx="1584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Scénario 1:</a:t>
            </a:r>
          </a:p>
          <a:p>
            <a:r>
              <a:rPr lang="fr-FR" dirty="0" smtClean="0"/>
              <a:t>La base de données est vide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706839" y="3212976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Flyway</a:t>
            </a:r>
            <a:r>
              <a:rPr lang="fr-FR" dirty="0" smtClean="0"/>
              <a:t> crée par défaut la table </a:t>
            </a:r>
            <a:r>
              <a:rPr lang="fr-FR" dirty="0" err="1"/>
              <a:t>f</a:t>
            </a:r>
            <a:r>
              <a:rPr lang="fr-FR" dirty="0" err="1" smtClean="0"/>
              <a:t>lyway_schema_history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588224" y="5445224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Cette table </a:t>
            </a:r>
            <a:r>
              <a:rPr lang="fr-FR" dirty="0"/>
              <a:t>sera </a:t>
            </a:r>
            <a:r>
              <a:rPr lang="fr-FR" dirty="0" smtClean="0"/>
              <a:t>utilisée </a:t>
            </a:r>
            <a:r>
              <a:rPr lang="fr-FR" dirty="0"/>
              <a:t>pour suivre l'état de la base de données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920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Migration avec java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Ajouter une 2</a:t>
            </a:r>
            <a:r>
              <a:rPr lang="fr-FR" baseline="30000" dirty="0" smtClean="0"/>
              <a:t>ème</a:t>
            </a:r>
            <a:r>
              <a:rPr lang="fr-FR" dirty="0"/>
              <a:t> migration </a:t>
            </a:r>
            <a:r>
              <a:rPr lang="fr-FR" dirty="0" smtClean="0"/>
              <a:t>V2020.07.08.1910__Add_people.sql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Exécuter avec « </a:t>
            </a:r>
            <a:r>
              <a:rPr lang="fr-FR" dirty="0" err="1" smtClean="0"/>
              <a:t>mvn</a:t>
            </a:r>
            <a:r>
              <a:rPr lang="fr-FR" dirty="0" smtClean="0"/>
              <a:t> </a:t>
            </a:r>
            <a:r>
              <a:rPr lang="fr-FR" dirty="0" err="1"/>
              <a:t>flyway:migrate</a:t>
            </a:r>
            <a:r>
              <a:rPr lang="fr-FR" dirty="0"/>
              <a:t> –</a:t>
            </a:r>
            <a:r>
              <a:rPr lang="fr-FR" dirty="0" err="1" smtClean="0"/>
              <a:t>Dflyway.password</a:t>
            </a:r>
            <a:r>
              <a:rPr lang="fr-FR" dirty="0" smtClean="0"/>
              <a:t>=</a:t>
            </a:r>
            <a:r>
              <a:rPr lang="fr-FR" dirty="0" err="1" smtClean="0"/>
              <a:t>motdepassedeladb</a:t>
            </a:r>
            <a:r>
              <a:rPr lang="fr-FR" dirty="0" smtClean="0"/>
              <a:t> »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2420888"/>
            <a:ext cx="81724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89" y="4291355"/>
            <a:ext cx="7836743" cy="245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581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Migration avec java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Préférer les migrations basées sur SQL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Utiliser les migrations java en cas de difficulté d’</a:t>
            </a:r>
            <a:r>
              <a:rPr lang="fr-FR" dirty="0" err="1" smtClean="0"/>
              <a:t>implementation</a:t>
            </a:r>
            <a:r>
              <a:rPr lang="fr-FR" dirty="0" smtClean="0"/>
              <a:t> avec SQL: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Traitement de BLOB ou CLOB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Traitement de données en masse (calculs complexes, changements importants de format, …etc.)</a:t>
            </a:r>
          </a:p>
        </p:txBody>
      </p:sp>
    </p:spTree>
    <p:extLst>
      <p:ext uri="{BB962C8B-B14F-4D97-AF65-F5344CB8AC3E}">
        <p14:creationId xmlns:p14="http://schemas.microsoft.com/office/powerpoint/2010/main" val="342495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Migration avec </a:t>
            </a:r>
            <a:r>
              <a:rPr lang="fr-FR" b="1" dirty="0" smtClean="0"/>
              <a:t>java: Nommage de fichiers de migration Java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 nom d’un </a:t>
            </a:r>
            <a:r>
              <a:rPr lang="en-US" dirty="0" err="1" smtClean="0"/>
              <a:t>fichier</a:t>
            </a:r>
            <a:r>
              <a:rPr lang="en-US" dirty="0" smtClean="0"/>
              <a:t> de migration Java </a:t>
            </a:r>
            <a:r>
              <a:rPr lang="en-US" dirty="0" err="1" smtClean="0"/>
              <a:t>comporte</a:t>
            </a:r>
            <a:r>
              <a:rPr lang="en-US" dirty="0" smtClean="0"/>
              <a:t> 4 parties: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Prefix</a:t>
            </a:r>
            <a:r>
              <a:rPr lang="en-US" dirty="0"/>
              <a:t>: V </a:t>
            </a:r>
            <a:r>
              <a:rPr lang="en-US" dirty="0" smtClean="0"/>
              <a:t>pour </a:t>
            </a:r>
            <a:r>
              <a:rPr lang="en-US" dirty="0"/>
              <a:t>versioned (configurable), U </a:t>
            </a:r>
            <a:r>
              <a:rPr lang="en-US" dirty="0" smtClean="0"/>
              <a:t>pour </a:t>
            </a:r>
            <a:r>
              <a:rPr lang="en-US" dirty="0"/>
              <a:t>undo (configurable) </a:t>
            </a:r>
            <a:r>
              <a:rPr lang="en-US" dirty="0" smtClean="0"/>
              <a:t>et </a:t>
            </a:r>
            <a:r>
              <a:rPr lang="en-US" dirty="0"/>
              <a:t>R </a:t>
            </a:r>
            <a:r>
              <a:rPr lang="en-US" dirty="0" smtClean="0"/>
              <a:t>pour repeatable </a:t>
            </a:r>
            <a:r>
              <a:rPr lang="en-US" dirty="0"/>
              <a:t>migrations (</a:t>
            </a:r>
            <a:r>
              <a:rPr lang="en-US" dirty="0" smtClean="0"/>
              <a:t>configurable)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Version</a:t>
            </a:r>
            <a:r>
              <a:rPr lang="en-US" dirty="0"/>
              <a:t>: </a:t>
            </a:r>
            <a:r>
              <a:rPr lang="en-US" dirty="0" smtClean="0"/>
              <a:t>la version de la migration, avec </a:t>
            </a:r>
            <a:r>
              <a:rPr lang="en-US" dirty="0" err="1" smtClean="0"/>
              <a:t>autant</a:t>
            </a:r>
            <a:r>
              <a:rPr lang="en-US" dirty="0" smtClean="0"/>
              <a:t> </a:t>
            </a:r>
            <a:r>
              <a:rPr lang="en-US" dirty="0" err="1" smtClean="0"/>
              <a:t>d’underscores</a:t>
            </a:r>
            <a:r>
              <a:rPr lang="en-US" dirty="0" smtClean="0"/>
              <a:t> que </a:t>
            </a:r>
            <a:r>
              <a:rPr lang="en-US" dirty="0" err="1" smtClean="0"/>
              <a:t>souhaités</a:t>
            </a:r>
            <a:r>
              <a:rPr lang="en-US" dirty="0" smtClean="0"/>
              <a:t> (ne </a:t>
            </a:r>
            <a:r>
              <a:rPr lang="en-US" dirty="0" err="1" smtClean="0"/>
              <a:t>concerne</a:t>
            </a:r>
            <a:r>
              <a:rPr lang="en-US" dirty="0" smtClean="0"/>
              <a:t> pas les migrations </a:t>
            </a:r>
            <a:r>
              <a:rPr lang="en-US" dirty="0" err="1" smtClean="0"/>
              <a:t>répétables</a:t>
            </a:r>
            <a:r>
              <a:rPr lang="en-US" dirty="0" smtClean="0"/>
              <a:t> car non </a:t>
            </a:r>
            <a:r>
              <a:rPr lang="en-US" dirty="0" err="1" smtClean="0"/>
              <a:t>versionnés</a:t>
            </a:r>
            <a:r>
              <a:rPr lang="en-US" dirty="0" smtClean="0"/>
              <a:t>).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Séparateur</a:t>
            </a:r>
            <a:r>
              <a:rPr lang="en-US" dirty="0" smtClean="0"/>
              <a:t>: </a:t>
            </a:r>
            <a:r>
              <a:rPr lang="en-US" dirty="0"/>
              <a:t>__ </a:t>
            </a:r>
            <a:r>
              <a:rPr lang="en-US" dirty="0" smtClean="0"/>
              <a:t>(</a:t>
            </a:r>
            <a:r>
              <a:rPr lang="en-US" dirty="0" err="1" smtClean="0"/>
              <a:t>deux</a:t>
            </a:r>
            <a:r>
              <a:rPr lang="en-US" dirty="0" smtClean="0"/>
              <a:t> </a:t>
            </a:r>
            <a:r>
              <a:rPr lang="en-US" dirty="0"/>
              <a:t>underscores</a:t>
            </a:r>
            <a:r>
              <a:rPr lang="en-US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Description</a:t>
            </a:r>
            <a:r>
              <a:rPr lang="en-US" dirty="0"/>
              <a:t>: </a:t>
            </a:r>
            <a:r>
              <a:rPr lang="en-US" dirty="0" smtClean="0"/>
              <a:t>mots </a:t>
            </a:r>
            <a:r>
              <a:rPr lang="en-US" dirty="0" err="1" smtClean="0"/>
              <a:t>séparés</a:t>
            </a:r>
            <a:r>
              <a:rPr lang="en-US" dirty="0" smtClean="0"/>
              <a:t> par des underscores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Suffix: .java (non configurable)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Exemple</a:t>
            </a:r>
            <a:r>
              <a:rPr lang="en-US" dirty="0" smtClean="0"/>
              <a:t>: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V19_1_0_2_6</a:t>
            </a:r>
            <a:r>
              <a:rPr lang="en-US" dirty="0"/>
              <a:t>__</a:t>
            </a:r>
            <a:r>
              <a:rPr lang="en-US" dirty="0" smtClean="0"/>
              <a:t>Add_Table_Flux_Unique.java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R</a:t>
            </a:r>
            <a:r>
              <a:rPr lang="fr-FR" dirty="0" smtClean="0"/>
              <a:t>__Table_Rapport.java</a:t>
            </a:r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295874"/>
            <a:ext cx="810895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770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Migration avec java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Pour </a:t>
            </a:r>
            <a:r>
              <a:rPr lang="en-US" dirty="0" err="1" smtClean="0"/>
              <a:t>être</a:t>
            </a:r>
            <a:r>
              <a:rPr lang="en-US" dirty="0" smtClean="0"/>
              <a:t> </a:t>
            </a:r>
            <a:r>
              <a:rPr lang="en-US" dirty="0" err="1" smtClean="0"/>
              <a:t>prise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compte</a:t>
            </a:r>
            <a:r>
              <a:rPr lang="en-US" dirty="0" smtClean="0"/>
              <a:t> par Flyway, un </a:t>
            </a:r>
            <a:r>
              <a:rPr lang="en-US" dirty="0" err="1" smtClean="0"/>
              <a:t>fichier</a:t>
            </a:r>
            <a:r>
              <a:rPr lang="en-US" dirty="0" smtClean="0"/>
              <a:t> de migration Java </a:t>
            </a:r>
            <a:r>
              <a:rPr lang="en-US" dirty="0" err="1" smtClean="0"/>
              <a:t>doit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Implémenter</a:t>
            </a:r>
            <a:r>
              <a:rPr lang="en-US" dirty="0" smtClean="0"/>
              <a:t> </a:t>
            </a:r>
            <a:r>
              <a:rPr lang="en-US" dirty="0" err="1"/>
              <a:t>l’interface</a:t>
            </a:r>
            <a:r>
              <a:rPr lang="en-US" dirty="0"/>
              <a:t> </a:t>
            </a:r>
            <a:r>
              <a:rPr lang="en-US" dirty="0" smtClean="0">
                <a:hlinkClick r:id="rId2"/>
              </a:rPr>
              <a:t>BaseJavaMigration</a:t>
            </a:r>
            <a:r>
              <a:rPr lang="en-US" dirty="0">
                <a:hlinkClick r:id="rId2"/>
              </a:rPr>
              <a:t> </a:t>
            </a:r>
            <a:r>
              <a:rPr lang="en-US" dirty="0" smtClean="0"/>
              <a:t>qui </a:t>
            </a:r>
            <a:r>
              <a:rPr lang="en-US" dirty="0" err="1" smtClean="0"/>
              <a:t>s’intègre</a:t>
            </a:r>
            <a:r>
              <a:rPr lang="en-US" dirty="0" smtClean="0"/>
              <a:t> avec la convention de </a:t>
            </a:r>
            <a:r>
              <a:rPr lang="en-US" dirty="0" err="1" smtClean="0"/>
              <a:t>nommage</a:t>
            </a:r>
            <a:r>
              <a:rPr lang="en-US" dirty="0" smtClean="0"/>
              <a:t> Flyway (extraction </a:t>
            </a:r>
            <a:r>
              <a:rPr lang="en-US" dirty="0" err="1" smtClean="0"/>
              <a:t>automatiquement</a:t>
            </a:r>
            <a:r>
              <a:rPr lang="en-US" dirty="0" smtClean="0"/>
              <a:t> de la version et de la description du nom de la </a:t>
            </a:r>
            <a:r>
              <a:rPr lang="en-US" dirty="0" err="1" smtClean="0"/>
              <a:t>classe</a:t>
            </a:r>
            <a:r>
              <a:rPr lang="en-US" dirty="0" smtClean="0"/>
              <a:t> Java). La </a:t>
            </a:r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doit</a:t>
            </a:r>
            <a:r>
              <a:rPr lang="en-US" dirty="0" smtClean="0"/>
              <a:t> respecter les conventions de </a:t>
            </a:r>
            <a:r>
              <a:rPr lang="en-US" dirty="0" err="1" smtClean="0"/>
              <a:t>nommage</a:t>
            </a:r>
            <a:r>
              <a:rPr lang="en-US" dirty="0" smtClean="0"/>
              <a:t> </a:t>
            </a:r>
            <a:r>
              <a:rPr lang="en-US" dirty="0" err="1" smtClean="0"/>
              <a:t>définies</a:t>
            </a:r>
            <a:r>
              <a:rPr lang="en-US" dirty="0" smtClean="0"/>
              <a:t> ci-</a:t>
            </a:r>
            <a:r>
              <a:rPr lang="en-US" dirty="0" err="1" smtClean="0"/>
              <a:t>dessus</a:t>
            </a: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Éventuellement</a:t>
            </a:r>
            <a:r>
              <a:rPr lang="en-US" dirty="0" smtClean="0"/>
              <a:t> </a:t>
            </a:r>
            <a:r>
              <a:rPr lang="en-US" dirty="0" err="1" smtClean="0"/>
              <a:t>implementger</a:t>
            </a:r>
            <a:r>
              <a:rPr lang="en-US" dirty="0" smtClean="0"/>
              <a:t> </a:t>
            </a:r>
            <a:r>
              <a:rPr lang="en-US" dirty="0" err="1" smtClean="0"/>
              <a:t>l’interface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JavaMigration</a:t>
            </a:r>
            <a:r>
              <a:rPr lang="en-US" dirty="0" smtClean="0"/>
              <a:t> (in lieu of BaseJavaMigration)</a:t>
            </a:r>
            <a:endParaRPr lang="en-US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412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Migration avec java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Faire le TP suivant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Ajouter les dépendances </a:t>
            </a:r>
            <a:r>
              <a:rPr lang="fr-FR" dirty="0" err="1" smtClean="0"/>
              <a:t>flyway</a:t>
            </a:r>
            <a:r>
              <a:rPr lang="fr-FR" dirty="0" smtClean="0"/>
              <a:t> et le plugin Java compiler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55596"/>
            <a:ext cx="5472607" cy="408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738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Migration avec java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Faire le TP suivant (suite)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Dans le tag locations, ajouter le répertoire de migration au </a:t>
            </a:r>
            <a:r>
              <a:rPr lang="fr-FR" dirty="0" err="1" smtClean="0"/>
              <a:t>classpath</a:t>
            </a:r>
            <a:r>
              <a:rPr lang="fr-FR" dirty="0" smtClean="0"/>
              <a:t> pour être scanné par </a:t>
            </a:r>
            <a:r>
              <a:rPr lang="fr-FR" dirty="0" err="1" smtClean="0"/>
              <a:t>Flyway</a:t>
            </a:r>
            <a:endParaRPr lang="fr-F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7" y="3140968"/>
            <a:ext cx="4392487" cy="3635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18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Migration avec java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Faire le TP suivant (suite)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Créer le package de migration </a:t>
            </a:r>
            <a:r>
              <a:rPr lang="fr-FR" dirty="0" err="1" smtClean="0"/>
              <a:t>src</a:t>
            </a:r>
            <a:r>
              <a:rPr lang="fr-FR" dirty="0" smtClean="0"/>
              <a:t>/main/java/</a:t>
            </a:r>
            <a:r>
              <a:rPr lang="fr-FR" dirty="0" err="1" smtClean="0"/>
              <a:t>db</a:t>
            </a:r>
            <a:r>
              <a:rPr lang="fr-FR" dirty="0" smtClean="0"/>
              <a:t>/migration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Créer une première </a:t>
            </a:r>
            <a:r>
              <a:rPr lang="fr-FR" dirty="0"/>
              <a:t>migration </a:t>
            </a:r>
            <a:r>
              <a:rPr lang="fr-FR" dirty="0" err="1" smtClean="0"/>
              <a:t>src</a:t>
            </a:r>
            <a:r>
              <a:rPr lang="fr-FR" dirty="0" smtClean="0"/>
              <a:t>/main/java/</a:t>
            </a:r>
            <a:r>
              <a:rPr lang="fr-FR" dirty="0" err="1" smtClean="0"/>
              <a:t>db</a:t>
            </a:r>
            <a:r>
              <a:rPr lang="fr-FR" dirty="0" smtClean="0"/>
              <a:t>/migration/V202007081500__Anonymize.java</a:t>
            </a:r>
          </a:p>
        </p:txBody>
      </p:sp>
    </p:spTree>
    <p:extLst>
      <p:ext uri="{BB962C8B-B14F-4D97-AF65-F5344CB8AC3E}">
        <p14:creationId xmlns:p14="http://schemas.microsoft.com/office/powerpoint/2010/main" val="5749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Migration avec java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Faire le TP suivant (suite)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Créer le package de migration </a:t>
            </a:r>
            <a:r>
              <a:rPr lang="fr-FR" dirty="0" err="1" smtClean="0"/>
              <a:t>src</a:t>
            </a:r>
            <a:r>
              <a:rPr lang="fr-FR" dirty="0" smtClean="0"/>
              <a:t>/main/java/</a:t>
            </a:r>
            <a:r>
              <a:rPr lang="fr-FR" dirty="0" err="1" smtClean="0"/>
              <a:t>db</a:t>
            </a:r>
            <a:r>
              <a:rPr lang="fr-FR" dirty="0" smtClean="0"/>
              <a:t>/migration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Créer une première </a:t>
            </a:r>
            <a:r>
              <a:rPr lang="fr-FR" dirty="0"/>
              <a:t>migration </a:t>
            </a:r>
            <a:r>
              <a:rPr lang="fr-FR" dirty="0" err="1" smtClean="0"/>
              <a:t>src</a:t>
            </a:r>
            <a:r>
              <a:rPr lang="fr-FR" dirty="0" smtClean="0"/>
              <a:t>/main/java/</a:t>
            </a:r>
            <a:r>
              <a:rPr lang="fr-FR" dirty="0" err="1" smtClean="0"/>
              <a:t>db</a:t>
            </a:r>
            <a:r>
              <a:rPr lang="fr-FR" dirty="0" smtClean="0"/>
              <a:t>/migration/V202007081500__Anonymize.java</a:t>
            </a:r>
            <a:endParaRPr lang="fr-F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226" y="3140968"/>
            <a:ext cx="6732142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82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Migration avec java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Faire le TP suivant (suite)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Compiler le projet en exécutant la commande « </a:t>
            </a:r>
            <a:r>
              <a:rPr lang="fr-FR" dirty="0" err="1" smtClean="0"/>
              <a:t>mvn</a:t>
            </a:r>
            <a:r>
              <a:rPr lang="fr-FR" dirty="0" smtClean="0"/>
              <a:t> compile »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Vérifier la présence de la migration au </a:t>
            </a:r>
            <a:r>
              <a:rPr lang="fr-FR" dirty="0" err="1" smtClean="0"/>
              <a:t>classpath</a:t>
            </a:r>
            <a:r>
              <a:rPr lang="fr-FR" dirty="0" smtClean="0"/>
              <a:t> avec la commande « </a:t>
            </a:r>
            <a:r>
              <a:rPr lang="fr-FR" dirty="0" err="1" smtClean="0"/>
              <a:t>mvn</a:t>
            </a:r>
            <a:r>
              <a:rPr lang="fr-FR" dirty="0" smtClean="0"/>
              <a:t> </a:t>
            </a:r>
            <a:r>
              <a:rPr lang="fr-FR" dirty="0" err="1" smtClean="0"/>
              <a:t>flyway:info</a:t>
            </a:r>
            <a:r>
              <a:rPr lang="fr-FR" dirty="0" smtClean="0"/>
              <a:t> -</a:t>
            </a:r>
            <a:r>
              <a:rPr lang="fr-FR" dirty="0" err="1" smtClean="0"/>
              <a:t>Dflyway.password</a:t>
            </a:r>
            <a:r>
              <a:rPr lang="fr-FR" dirty="0" smtClean="0"/>
              <a:t>=</a:t>
            </a:r>
            <a:r>
              <a:rPr lang="fr-FR" dirty="0" err="1" smtClean="0"/>
              <a:t>montdepassebdd</a:t>
            </a:r>
            <a:r>
              <a:rPr lang="fr-FR" dirty="0" smtClean="0"/>
              <a:t>»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Notez la présence d’une nouvelle migration JDBC en attente</a:t>
            </a:r>
            <a:endParaRPr lang="fr-F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3781524"/>
            <a:ext cx="6438900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428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Migration avec java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Faire le TP suivant (suite)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Exécuter la migration « </a:t>
            </a:r>
            <a:r>
              <a:rPr lang="fr-FR" dirty="0" err="1" smtClean="0"/>
              <a:t>mvn</a:t>
            </a:r>
            <a:r>
              <a:rPr lang="fr-FR" dirty="0" smtClean="0"/>
              <a:t> </a:t>
            </a:r>
            <a:r>
              <a:rPr lang="fr-FR" dirty="0" err="1" smtClean="0"/>
              <a:t>flyway:migrate</a:t>
            </a:r>
            <a:r>
              <a:rPr lang="fr-FR" dirty="0" smtClean="0"/>
              <a:t> -</a:t>
            </a:r>
            <a:r>
              <a:rPr lang="fr-FR" dirty="0" err="1" smtClean="0"/>
              <a:t>Dflyway.password</a:t>
            </a:r>
            <a:r>
              <a:rPr lang="fr-FR" dirty="0" smtClean="0"/>
              <a:t>=</a:t>
            </a:r>
            <a:r>
              <a:rPr lang="fr-FR" dirty="0" err="1" smtClean="0"/>
              <a:t>montdepassebdd</a:t>
            </a:r>
            <a:r>
              <a:rPr lang="fr-FR" dirty="0" smtClean="0"/>
              <a:t>»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65" y="3167496"/>
            <a:ext cx="7985521" cy="250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37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utilisation: fonctionnement de </a:t>
            </a:r>
            <a:r>
              <a:rPr lang="fr-FR" dirty="0" err="1" smtClean="0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611560" y="1619508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Scénario 1: la base de données est vide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6588224" y="5674022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Cette table </a:t>
            </a:r>
            <a:r>
              <a:rPr lang="fr-FR" dirty="0"/>
              <a:t>sera </a:t>
            </a:r>
            <a:r>
              <a:rPr lang="fr-FR" dirty="0" smtClean="0"/>
              <a:t>utilisée </a:t>
            </a:r>
            <a:r>
              <a:rPr lang="fr-FR" dirty="0"/>
              <a:t>pour suivre l'état de la base de données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3" name="AutoShape 2" descr="https://flywaydb.org/assets/balsamiq/EmptySchemaVersi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4" descr="https://flywaydb.org/assets/balsamiq/EmptySchemaVersion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8" descr="https://flywaydb.org/assets/balsamiq/EmptySchemaVersion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10" descr="https://flywaydb.org/assets/balsamiq/EmptySchemaVersion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564904"/>
            <a:ext cx="3183855" cy="300105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6063555" y="1844824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Flyway</a:t>
            </a:r>
            <a:r>
              <a:rPr lang="fr-FR" dirty="0" smtClean="0"/>
              <a:t> crée par défaut la table </a:t>
            </a:r>
            <a:r>
              <a:rPr lang="fr-FR" dirty="0" err="1" smtClean="0"/>
              <a:t>flyway_schema_history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62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Migration avec java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Faire le TP suivant (suite)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Vérifier la migration « </a:t>
            </a:r>
            <a:r>
              <a:rPr lang="fr-FR" dirty="0" err="1" smtClean="0"/>
              <a:t>mvn</a:t>
            </a:r>
            <a:r>
              <a:rPr lang="fr-FR" dirty="0" smtClean="0"/>
              <a:t> </a:t>
            </a:r>
            <a:r>
              <a:rPr lang="fr-FR" dirty="0" err="1" smtClean="0"/>
              <a:t>flyway:info</a:t>
            </a:r>
            <a:r>
              <a:rPr lang="fr-FR" dirty="0" smtClean="0"/>
              <a:t> -</a:t>
            </a:r>
            <a:r>
              <a:rPr lang="fr-FR" dirty="0" err="1" smtClean="0"/>
              <a:t>Dflyway.password</a:t>
            </a:r>
            <a:r>
              <a:rPr lang="fr-FR" dirty="0" smtClean="0"/>
              <a:t>=</a:t>
            </a:r>
            <a:r>
              <a:rPr lang="fr-FR" dirty="0" err="1" smtClean="0"/>
              <a:t>montdepassebdd</a:t>
            </a:r>
            <a:r>
              <a:rPr lang="fr-FR" dirty="0" smtClean="0"/>
              <a:t>»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" y="2924944"/>
            <a:ext cx="6464300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980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Modes d’utilisation de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Critère de choix entre une migration SQL et une migration </a:t>
            </a:r>
            <a:r>
              <a:rPr lang="fr-FR" b="1" dirty="0"/>
              <a:t>avec java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Utiliser le mode SQL par défaut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Utiliser la migration Java uniquement si besoin de plus de flexibilité et de puissance</a:t>
            </a:r>
            <a:endParaRPr lang="fr-FR" dirty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188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</a:t>
            </a:r>
            <a:r>
              <a:rPr lang="fr-FR" dirty="0" smtClean="0"/>
              <a:t>Workflow de migration de base de données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Exécuter de </a:t>
            </a:r>
            <a:r>
              <a:rPr lang="fr-FR" b="1" dirty="0" err="1" smtClean="0"/>
              <a:t>Flyway</a:t>
            </a:r>
            <a:r>
              <a:rPr lang="fr-FR" b="1" dirty="0" smtClean="0"/>
              <a:t> dans le code de l’application 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Mode réservé uniquement aux cas d’utilisation complexes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Besoin de flexibilité et de puissance de Java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484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</a:t>
            </a:r>
            <a:r>
              <a:rPr lang="fr-FR" dirty="0" smtClean="0"/>
              <a:t>Workflow de migration de base de données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Exécuter de </a:t>
            </a:r>
            <a:r>
              <a:rPr lang="fr-FR" b="1" dirty="0" err="1" smtClean="0"/>
              <a:t>Flyway</a:t>
            </a:r>
            <a:r>
              <a:rPr lang="fr-FR" b="1" dirty="0" smtClean="0"/>
              <a:t> en stand </a:t>
            </a:r>
            <a:r>
              <a:rPr lang="fr-FR" b="1" dirty="0" err="1" smtClean="0"/>
              <a:t>alone</a:t>
            </a:r>
            <a:r>
              <a:rPr lang="fr-FR" b="1" dirty="0" smtClean="0"/>
              <a:t> 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Il est préférable d’exécuter </a:t>
            </a:r>
            <a:r>
              <a:rPr lang="fr-FR" dirty="0" err="1" smtClean="0"/>
              <a:t>Flyway</a:t>
            </a:r>
            <a:r>
              <a:rPr lang="fr-FR" dirty="0" smtClean="0"/>
              <a:t> en dehors de l’application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Séparer les fonctionnalités applicatives et base de données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Les deux parties n’ont pas toujours le même cycle de vie  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651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</a:t>
            </a:r>
            <a:r>
              <a:rPr lang="fr-FR" dirty="0" smtClean="0"/>
              <a:t>Workflow de migration de base de données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Critères de choix de workflow: </a:t>
            </a:r>
            <a:r>
              <a:rPr lang="fr-FR" b="1" dirty="0" err="1" smtClean="0"/>
              <a:t>Flyway</a:t>
            </a:r>
            <a:r>
              <a:rPr lang="fr-FR" b="1" dirty="0" smtClean="0"/>
              <a:t> en stand </a:t>
            </a:r>
            <a:r>
              <a:rPr lang="fr-FR" b="1" dirty="0" err="1" smtClean="0"/>
              <a:t>alone</a:t>
            </a:r>
            <a:r>
              <a:rPr lang="fr-FR" b="1" dirty="0" smtClean="0"/>
              <a:t> ou dans l’application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Le choix entre les deux modes est dicté par les cas d’utilisation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Si migration classique, utiliser </a:t>
            </a:r>
            <a:r>
              <a:rPr lang="fr-FR" dirty="0" err="1" smtClean="0"/>
              <a:t>Flyway</a:t>
            </a:r>
            <a:r>
              <a:rPr lang="fr-FR" dirty="0" smtClean="0"/>
              <a:t> en </a:t>
            </a:r>
            <a:r>
              <a:rPr lang="fr-FR" dirty="0" err="1" smtClean="0"/>
              <a:t>standalone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Si cas complexe avec utilisation récurrente de </a:t>
            </a:r>
            <a:r>
              <a:rPr lang="fr-FR" dirty="0" err="1" smtClean="0"/>
              <a:t>Flyway</a:t>
            </a:r>
            <a:r>
              <a:rPr lang="fr-FR" dirty="0" smtClean="0"/>
              <a:t>, l’intégration d’application est préférable   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61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</a:t>
            </a:r>
            <a:r>
              <a:rPr lang="fr-FR" dirty="0" err="1" smtClean="0"/>
              <a:t>Flyway</a:t>
            </a:r>
            <a:r>
              <a:rPr lang="fr-FR" dirty="0" smtClean="0"/>
              <a:t> dans une chaine CI/CD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Exécuter </a:t>
            </a:r>
            <a:r>
              <a:rPr lang="fr-FR" b="1" dirty="0" err="1" smtClean="0"/>
              <a:t>Flyway</a:t>
            </a:r>
            <a:r>
              <a:rPr lang="fr-FR" b="1" dirty="0" smtClean="0"/>
              <a:t> dans une chaine CI/CD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Les migrations doivent être intégrées dans une étape séparée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Les types de migration faciles à intégrer dans une chaines CI/CD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Les « </a:t>
            </a:r>
            <a:r>
              <a:rPr lang="fr-FR" dirty="0"/>
              <a:t> « </a:t>
            </a:r>
            <a:r>
              <a:rPr lang="fr-FR" dirty="0" err="1"/>
              <a:t>Versionned</a:t>
            </a:r>
            <a:r>
              <a:rPr lang="fr-FR" dirty="0"/>
              <a:t> » </a:t>
            </a:r>
            <a:r>
              <a:rPr lang="fr-FR" dirty="0" smtClean="0"/>
              <a:t>migrations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Les «  « </a:t>
            </a:r>
            <a:r>
              <a:rPr lang="fr-FR" dirty="0" err="1" smtClean="0"/>
              <a:t>Repeatable</a:t>
            </a:r>
            <a:r>
              <a:rPr lang="fr-FR" dirty="0"/>
              <a:t> » </a:t>
            </a:r>
            <a:r>
              <a:rPr lang="fr-FR" dirty="0" smtClean="0"/>
              <a:t>migrations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Les types de migrations difficiles à intégrer dans une chaine CI/CD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Les « Undo » migrations sont à exécuter à la main en ligne de commande car elles peuvent nécessiter une intervention manuelle</a:t>
            </a:r>
            <a:endParaRPr lang="fr-FR" dirty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768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</a:t>
            </a:r>
            <a:r>
              <a:rPr lang="fr-FR" dirty="0"/>
              <a:t>: Bonnes pratiques </a:t>
            </a:r>
            <a:r>
              <a:rPr lang="fr-FR" dirty="0" err="1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Liste non exhaustive de bonne pratique </a:t>
            </a:r>
            <a:r>
              <a:rPr lang="fr-FR" b="1" dirty="0" err="1" smtClean="0"/>
              <a:t>Flayway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Toute mise à jour doit passer par </a:t>
            </a:r>
            <a:r>
              <a:rPr lang="fr-FR" dirty="0" err="1" smtClean="0"/>
              <a:t>Flyway</a:t>
            </a: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Regrouper </a:t>
            </a:r>
            <a:r>
              <a:rPr lang="fr-FR" dirty="0"/>
              <a:t>périodiquement les migrations dans un ou deux </a:t>
            </a:r>
            <a:r>
              <a:rPr lang="fr-FR" dirty="0" smtClean="0"/>
              <a:t>fichiers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Faire </a:t>
            </a:r>
            <a:r>
              <a:rPr lang="fr-FR" dirty="0"/>
              <a:t>périodiquement un </a:t>
            </a:r>
            <a:r>
              <a:rPr lang="fr-FR" dirty="0" err="1"/>
              <a:t>Rebase</a:t>
            </a:r>
            <a:r>
              <a:rPr lang="fr-FR" dirty="0"/>
              <a:t> de </a:t>
            </a:r>
            <a:r>
              <a:rPr lang="fr-FR" dirty="0" smtClean="0"/>
              <a:t>migrations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Gestion </a:t>
            </a:r>
            <a:r>
              <a:rPr lang="fr-FR" dirty="0"/>
              <a:t>de configuration et du cycle de vie de </a:t>
            </a:r>
            <a:r>
              <a:rPr lang="fr-FR" dirty="0" smtClean="0"/>
              <a:t>migrations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/>
              <a:t>Gestion de configuration par </a:t>
            </a:r>
            <a:r>
              <a:rPr lang="fr-FR" dirty="0" err="1"/>
              <a:t>gitlab</a:t>
            </a:r>
            <a:r>
              <a:rPr lang="fr-FR" dirty="0"/>
              <a:t> flow : branches master et </a:t>
            </a:r>
            <a:r>
              <a:rPr lang="fr-FR" dirty="0" smtClean="0"/>
              <a:t>production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Gestion </a:t>
            </a:r>
            <a:r>
              <a:rPr lang="fr-FR" dirty="0"/>
              <a:t>de configuration par </a:t>
            </a:r>
            <a:r>
              <a:rPr lang="fr-FR" dirty="0" err="1"/>
              <a:t>github</a:t>
            </a:r>
            <a:r>
              <a:rPr lang="fr-FR" dirty="0"/>
              <a:t> flow : branches master et </a:t>
            </a:r>
            <a:r>
              <a:rPr lang="fr-FR" dirty="0" err="1" smtClean="0"/>
              <a:t>features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Gestion </a:t>
            </a:r>
            <a:r>
              <a:rPr lang="fr-FR" dirty="0"/>
              <a:t>de configuration par git flow : branche master, release, </a:t>
            </a:r>
            <a:r>
              <a:rPr lang="fr-FR" dirty="0" err="1"/>
              <a:t>develop</a:t>
            </a:r>
            <a:r>
              <a:rPr lang="fr-FR" dirty="0"/>
              <a:t> et </a:t>
            </a:r>
            <a:r>
              <a:rPr lang="fr-FR" dirty="0" err="1"/>
              <a:t>features</a:t>
            </a:r>
            <a:r>
              <a:rPr lang="fr-FR" dirty="0"/>
              <a:t> 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Numérotation </a:t>
            </a:r>
            <a:r>
              <a:rPr lang="fr-FR" dirty="0"/>
              <a:t>des objets </a:t>
            </a:r>
            <a:r>
              <a:rPr lang="fr-FR" dirty="0" err="1"/>
              <a:t>Flyway</a:t>
            </a:r>
            <a:r>
              <a:rPr lang="fr-FR" dirty="0"/>
              <a:t> et gestion de conflits de nommage</a:t>
            </a:r>
          </a:p>
        </p:txBody>
      </p:sp>
    </p:spTree>
    <p:extLst>
      <p:ext uri="{BB962C8B-B14F-4D97-AF65-F5344CB8AC3E}">
        <p14:creationId xmlns:p14="http://schemas.microsoft.com/office/powerpoint/2010/main" val="68238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Concepts avancés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Les </a:t>
            </a:r>
            <a:r>
              <a:rPr lang="fr-FR" b="1" dirty="0" err="1"/>
              <a:t>p</a:t>
            </a:r>
            <a:r>
              <a:rPr lang="fr-FR" b="1" dirty="0" err="1" smtClean="0"/>
              <a:t>laceholders</a:t>
            </a:r>
            <a:r>
              <a:rPr lang="fr-FR" b="1" dirty="0" smtClean="0"/>
              <a:t> </a:t>
            </a:r>
            <a:r>
              <a:rPr lang="fr-FR" b="1" dirty="0" err="1" smtClean="0"/>
              <a:t>Flyway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Servent à faire abstraction des environnements en séparant les données et les traitements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Ils ont des préfixes et suffixes configurables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Ils ont le format </a:t>
            </a:r>
            <a:r>
              <a:rPr lang="fr-FR" dirty="0" err="1" smtClean="0"/>
              <a:t>ant</a:t>
            </a:r>
            <a:r>
              <a:rPr lang="fr-FR" dirty="0" smtClean="0"/>
              <a:t>, ex. </a:t>
            </a:r>
            <a:r>
              <a:rPr lang="fr-FR" dirty="0"/>
              <a:t>${</a:t>
            </a:r>
            <a:r>
              <a:rPr lang="fr-FR" dirty="0" err="1"/>
              <a:t>myplaceholder</a:t>
            </a:r>
            <a:r>
              <a:rPr lang="fr-FR" dirty="0" smtClean="0"/>
              <a:t>}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Le changement d’un </a:t>
            </a:r>
            <a:r>
              <a:rPr lang="fr-FR" dirty="0" err="1" smtClean="0"/>
              <a:t>placeholder</a:t>
            </a:r>
            <a:r>
              <a:rPr lang="fr-FR" dirty="0" smtClean="0"/>
              <a:t> déclenche l’exécution d’une migration </a:t>
            </a:r>
            <a:r>
              <a:rPr lang="fr-FR" dirty="0" err="1" smtClean="0"/>
              <a:t>répetable</a:t>
            </a:r>
            <a:r>
              <a:rPr lang="fr-FR" dirty="0"/>
              <a:t> </a:t>
            </a:r>
            <a:r>
              <a:rPr lang="fr-FR" dirty="0" smtClean="0"/>
              <a:t>à la prochaine migration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Il existe des </a:t>
            </a:r>
            <a:r>
              <a:rPr lang="fr-FR" dirty="0" err="1" smtClean="0"/>
              <a:t>placeholders</a:t>
            </a:r>
            <a:r>
              <a:rPr lang="fr-FR" dirty="0" smtClean="0"/>
              <a:t> par défaut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${</a:t>
            </a:r>
            <a:r>
              <a:rPr lang="fr-FR" dirty="0" err="1"/>
              <a:t>flyway:defaultSchema</a:t>
            </a:r>
            <a:r>
              <a:rPr lang="fr-FR" dirty="0"/>
              <a:t>} = </a:t>
            </a:r>
            <a:r>
              <a:rPr lang="fr-FR" dirty="0" smtClean="0"/>
              <a:t>le schéma par défaut de </a:t>
            </a:r>
            <a:r>
              <a:rPr lang="fr-FR" dirty="0" err="1"/>
              <a:t>Flyway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${</a:t>
            </a:r>
            <a:r>
              <a:rPr lang="fr-FR" dirty="0" err="1"/>
              <a:t>flyway:user</a:t>
            </a:r>
            <a:r>
              <a:rPr lang="fr-FR" dirty="0"/>
              <a:t>} = </a:t>
            </a:r>
            <a:r>
              <a:rPr lang="fr-FR" dirty="0" smtClean="0"/>
              <a:t>l’utilisateur qui se connecte à la base de données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${</a:t>
            </a:r>
            <a:r>
              <a:rPr lang="fr-FR" dirty="0" err="1"/>
              <a:t>flyway:database</a:t>
            </a:r>
            <a:r>
              <a:rPr lang="fr-FR" dirty="0"/>
              <a:t>} = </a:t>
            </a:r>
            <a:r>
              <a:rPr lang="fr-FR" dirty="0" smtClean="0"/>
              <a:t>la base de données utilisée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${</a:t>
            </a:r>
            <a:r>
              <a:rPr lang="fr-FR" dirty="0" err="1"/>
              <a:t>flyway:timestamp</a:t>
            </a:r>
            <a:r>
              <a:rPr lang="fr-FR" dirty="0"/>
              <a:t>} = </a:t>
            </a:r>
            <a:r>
              <a:rPr lang="fr-FR" dirty="0" smtClean="0"/>
              <a:t>le </a:t>
            </a:r>
            <a:r>
              <a:rPr lang="fr-FR" dirty="0" err="1" smtClean="0"/>
              <a:t>timestamp</a:t>
            </a:r>
            <a:r>
              <a:rPr lang="fr-FR" dirty="0" smtClean="0"/>
              <a:t> au format </a:t>
            </a:r>
            <a:r>
              <a:rPr lang="fr-FR" dirty="0"/>
              <a:t>‘</a:t>
            </a:r>
            <a:r>
              <a:rPr lang="fr-FR" dirty="0" err="1"/>
              <a:t>yyyy</a:t>
            </a:r>
            <a:r>
              <a:rPr lang="fr-FR" dirty="0"/>
              <a:t>-MM-dd </a:t>
            </a:r>
            <a:r>
              <a:rPr lang="fr-FR" dirty="0" err="1"/>
              <a:t>HH:mm:ss</a:t>
            </a:r>
            <a:r>
              <a:rPr lang="fr-FR" dirty="0"/>
              <a:t>’ </a:t>
            </a:r>
          </a:p>
          <a:p>
            <a:pPr marL="742950" lvl="1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36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Concepts avancés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Les </a:t>
            </a:r>
            <a:r>
              <a:rPr lang="fr-FR" b="1" dirty="0" err="1"/>
              <a:t>p</a:t>
            </a:r>
            <a:r>
              <a:rPr lang="fr-FR" b="1" dirty="0" err="1" smtClean="0"/>
              <a:t>laceholders</a:t>
            </a:r>
            <a:r>
              <a:rPr lang="fr-FR" b="1" dirty="0" smtClean="0"/>
              <a:t> </a:t>
            </a:r>
            <a:r>
              <a:rPr lang="fr-FR" b="1" dirty="0" err="1" smtClean="0"/>
              <a:t>Flyway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Exemple de </a:t>
            </a:r>
            <a:r>
              <a:rPr lang="fr-FR" dirty="0" err="1" smtClean="0"/>
              <a:t>placeholders</a:t>
            </a: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Le </a:t>
            </a:r>
            <a:r>
              <a:rPr lang="fr-FR" dirty="0" err="1" smtClean="0"/>
              <a:t>placeholder</a:t>
            </a:r>
            <a:r>
              <a:rPr lang="fr-FR" dirty="0" smtClean="0"/>
              <a:t> ${</a:t>
            </a:r>
            <a:r>
              <a:rPr lang="fr-FR" dirty="0" err="1" smtClean="0"/>
              <a:t>tableName</a:t>
            </a:r>
            <a:r>
              <a:rPr lang="fr-FR" dirty="0" smtClean="0"/>
              <a:t>} ci-dessus peut-être défini ainsi</a:t>
            </a:r>
          </a:p>
          <a:p>
            <a:pPr marL="742950" lvl="1" indent="-285750">
              <a:buFontTx/>
              <a:buChar char="-"/>
            </a:pPr>
            <a:r>
              <a:rPr lang="fr-FR" dirty="0" err="1" smtClean="0"/>
              <a:t>flyway.placeholders.tableName</a:t>
            </a:r>
            <a:r>
              <a:rPr lang="fr-FR" dirty="0" smtClean="0"/>
              <a:t>=</a:t>
            </a:r>
            <a:r>
              <a:rPr lang="fr-FR" dirty="0"/>
              <a:t>"</a:t>
            </a:r>
            <a:r>
              <a:rPr lang="fr-FR" dirty="0" err="1" smtClean="0"/>
              <a:t>employes</a:t>
            </a:r>
            <a:r>
              <a:rPr lang="fr-FR" dirty="0"/>
              <a:t>"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2363316"/>
            <a:ext cx="812165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01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Concepts avancés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Les </a:t>
            </a:r>
            <a:r>
              <a:rPr lang="fr-FR" b="1" dirty="0"/>
              <a:t>callbacks </a:t>
            </a:r>
            <a:r>
              <a:rPr lang="fr-FR" b="1" dirty="0" err="1" smtClean="0"/>
              <a:t>Flyway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Il existe une trentaine de méthodes de callback </a:t>
            </a:r>
            <a:r>
              <a:rPr lang="fr-FR" dirty="0" err="1" smtClean="0"/>
              <a:t>Flyway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Les callbacks: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servent à exécuter des taches répétitives: activation/désactivation de droits, compilation de procédures stockées, mises à jour de vues, …etc.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S’insèrent dans le cycle de vie de </a:t>
            </a:r>
            <a:r>
              <a:rPr lang="fr-FR" dirty="0" err="1" smtClean="0"/>
              <a:t>Flyway</a:t>
            </a:r>
            <a:endParaRPr lang="fr-FR" dirty="0" smtClean="0"/>
          </a:p>
          <a:p>
            <a:pPr lvl="1"/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Il y a trois types de callbacks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Callback par SQL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Callback </a:t>
            </a:r>
            <a:r>
              <a:rPr lang="fr-FR" dirty="0"/>
              <a:t>par code Java 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Callback mixte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Critères </a:t>
            </a:r>
            <a:r>
              <a:rPr lang="fr-FR" dirty="0"/>
              <a:t>de choix d’une méthode </a:t>
            </a:r>
            <a:r>
              <a:rPr lang="fr-FR" dirty="0" smtClean="0"/>
              <a:t>callback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9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Concepts et utilisation: fonctionnement de </a:t>
            </a:r>
            <a:r>
              <a:rPr lang="fr-FR" dirty="0" err="1" smtClean="0"/>
              <a:t>Flyway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611560" y="1619508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Scénario 1</a:t>
            </a:r>
            <a:r>
              <a:rPr lang="fr-FR" dirty="0"/>
              <a:t>: </a:t>
            </a:r>
            <a:r>
              <a:rPr lang="fr-FR" dirty="0" err="1"/>
              <a:t>Flyway</a:t>
            </a:r>
            <a:r>
              <a:rPr lang="fr-FR" dirty="0"/>
              <a:t> </a:t>
            </a:r>
            <a:r>
              <a:rPr lang="fr-FR" dirty="0" smtClean="0"/>
              <a:t>cherche </a:t>
            </a:r>
            <a:r>
              <a:rPr lang="fr-FR" dirty="0"/>
              <a:t>les fichiers de migration dans le système de fichier </a:t>
            </a:r>
            <a:r>
              <a:rPr lang="fr-FR" dirty="0" smtClean="0"/>
              <a:t>et dans </a:t>
            </a:r>
            <a:r>
              <a:rPr lang="fr-FR" dirty="0"/>
              <a:t>le </a:t>
            </a:r>
            <a:r>
              <a:rPr lang="fr-FR" dirty="0" err="1"/>
              <a:t>classpath</a:t>
            </a:r>
            <a:r>
              <a:rPr lang="fr-FR" dirty="0"/>
              <a:t> de </a:t>
            </a:r>
            <a:r>
              <a:rPr lang="fr-FR" dirty="0" smtClean="0"/>
              <a:t>l’application </a:t>
            </a:r>
            <a:endParaRPr lang="fr-FR" dirty="0"/>
          </a:p>
        </p:txBody>
      </p:sp>
      <p:sp>
        <p:nvSpPr>
          <p:cNvPr id="3" name="AutoShape 2" descr="https://flywaydb.org/assets/balsamiq/EmptySchemaVersi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4" descr="https://flywaydb.org/assets/balsamiq/EmptySchemaVersion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8" descr="https://flywaydb.org/assets/balsamiq/EmptySchemaVersion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10" descr="https://flywaydb.org/assets/balsamiq/EmptySchemaVersion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996952"/>
            <a:ext cx="7416824" cy="2035698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611560" y="5445224"/>
            <a:ext cx="8352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fichiers de migrations sont triées et exécutées par ordre croissant de numéros de version </a:t>
            </a:r>
            <a:endParaRPr lang="fr-FR" dirty="0"/>
          </a:p>
          <a:p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577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Concepts avancés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Les </a:t>
            </a:r>
            <a:r>
              <a:rPr lang="fr-FR" b="1" dirty="0"/>
              <a:t>callbacks </a:t>
            </a:r>
            <a:r>
              <a:rPr lang="fr-FR" b="1" dirty="0" err="1" smtClean="0"/>
              <a:t>Flyway</a:t>
            </a:r>
            <a:r>
              <a:rPr lang="fr-FR" b="1" dirty="0" smtClean="0"/>
              <a:t>: </a:t>
            </a:r>
            <a:r>
              <a:rPr lang="fr-FR" dirty="0"/>
              <a:t>Callback </a:t>
            </a:r>
            <a:r>
              <a:rPr lang="fr-FR" dirty="0" smtClean="0"/>
              <a:t>SQL 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Les principaux </a:t>
            </a:r>
            <a:r>
              <a:rPr lang="fr-FR" dirty="0"/>
              <a:t>callbacks </a:t>
            </a:r>
            <a:r>
              <a:rPr lang="fr-FR" dirty="0" smtClean="0"/>
              <a:t>(</a:t>
            </a:r>
            <a:r>
              <a:rPr lang="fr-FR" dirty="0" err="1" smtClean="0"/>
              <a:t>i.e</a:t>
            </a:r>
            <a:r>
              <a:rPr lang="fr-FR" dirty="0" smtClean="0"/>
              <a:t>: les </a:t>
            </a:r>
            <a:r>
              <a:rPr lang="fr-FR" dirty="0"/>
              <a:t>plus utilisés</a:t>
            </a:r>
            <a:r>
              <a:rPr lang="fr-FR" dirty="0" smtClean="0"/>
              <a:t>):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r>
              <a:rPr lang="fr-FR" dirty="0" smtClean="0"/>
              <a:t>Liste des </a:t>
            </a:r>
            <a:r>
              <a:rPr lang="fr-FR" dirty="0" smtClean="0">
                <a:hlinkClick r:id="rId2"/>
              </a:rPr>
              <a:t>callbacks </a:t>
            </a:r>
            <a:r>
              <a:rPr lang="fr-FR" dirty="0" err="1" smtClean="0">
                <a:hlinkClick r:id="rId2"/>
              </a:rPr>
              <a:t>Flyway</a:t>
            </a:r>
            <a:r>
              <a:rPr lang="fr-FR" dirty="0" smtClean="0"/>
              <a:t>.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348550"/>
              </p:ext>
            </p:extLst>
          </p:nvPr>
        </p:nvGraphicFramePr>
        <p:xfrm>
          <a:off x="755576" y="2348880"/>
          <a:ext cx="7128792" cy="2397751"/>
        </p:xfrm>
        <a:graphic>
          <a:graphicData uri="http://schemas.openxmlformats.org/drawingml/2006/table">
            <a:tbl>
              <a:tblPr/>
              <a:tblGrid>
                <a:gridCol w="35643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643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33579">
                <a:tc>
                  <a:txBody>
                    <a:bodyPr/>
                    <a:lstStyle/>
                    <a:p>
                      <a:r>
                        <a:rPr lang="fr-FR" sz="1100" dirty="0" smtClean="0"/>
                        <a:t>Nom</a:t>
                      </a:r>
                      <a:endParaRPr lang="fr-FR" sz="1100" dirty="0"/>
                    </a:p>
                  </a:txBody>
                  <a:tcPr marL="55045" marR="55045" marT="27523" marB="27523"/>
                </a:tc>
                <a:tc>
                  <a:txBody>
                    <a:bodyPr/>
                    <a:lstStyle/>
                    <a:p>
                      <a:r>
                        <a:rPr lang="fr-FR" sz="1100" dirty="0" smtClean="0"/>
                        <a:t>Exécution</a:t>
                      </a:r>
                      <a:endParaRPr lang="fr-FR" sz="1100" dirty="0"/>
                    </a:p>
                  </a:txBody>
                  <a:tcPr marL="55045" marR="55045" marT="27523" marB="27523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9994">
                <a:tc>
                  <a:txBody>
                    <a:bodyPr/>
                    <a:lstStyle/>
                    <a:p>
                      <a:pPr fontAlgn="t"/>
                      <a:r>
                        <a:rPr lang="fr-FR" sz="1100" dirty="0" err="1">
                          <a:effectLst/>
                        </a:rPr>
                        <a:t>beforeMigrate</a:t>
                      </a:r>
                      <a:endParaRPr lang="fr-FR" sz="1100" dirty="0">
                        <a:effectLst/>
                      </a:endParaRPr>
                    </a:p>
                  </a:txBody>
                  <a:tcPr marL="30581" marR="30581" marT="30581" marB="30581">
                    <a:lnL>
                      <a:noFill/>
                    </a:lnL>
                    <a:lnR>
                      <a:noFill/>
                    </a:lnR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100" dirty="0" smtClean="0">
                          <a:effectLst/>
                        </a:rPr>
                        <a:t>Avant</a:t>
                      </a:r>
                      <a:r>
                        <a:rPr lang="fr-FR" sz="1100" baseline="0" dirty="0" smtClean="0">
                          <a:effectLst/>
                        </a:rPr>
                        <a:t> l’exécution de </a:t>
                      </a:r>
                      <a:r>
                        <a:rPr lang="fr-FR" sz="1100" baseline="0" dirty="0" err="1" smtClean="0">
                          <a:effectLst/>
                        </a:rPr>
                        <a:t>migrate</a:t>
                      </a:r>
                      <a:endParaRPr lang="fr-FR" sz="1100" dirty="0">
                        <a:effectLst/>
                      </a:endParaRPr>
                    </a:p>
                  </a:txBody>
                  <a:tcPr marL="30581" marR="30581" marT="30581" marB="30581">
                    <a:lnL>
                      <a:noFill/>
                    </a:lnL>
                    <a:lnR>
                      <a:noFill/>
                    </a:lnR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6103">
                <a:tc>
                  <a:txBody>
                    <a:bodyPr/>
                    <a:lstStyle/>
                    <a:p>
                      <a:pPr fontAlgn="t"/>
                      <a:r>
                        <a:rPr lang="fr-FR" sz="11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beforeEachMigrate</a:t>
                      </a:r>
                      <a:endParaRPr lang="fr-FR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0581" marR="30581" marT="30581" marB="305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1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Avant l’exécution de chaque migration d’une série de migration</a:t>
                      </a:r>
                      <a:endParaRPr lang="fr-FR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0581" marR="30581" marT="30581" marB="305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35542">
                <a:tc>
                  <a:txBody>
                    <a:bodyPr/>
                    <a:lstStyle/>
                    <a:p>
                      <a:pPr fontAlgn="t"/>
                      <a:r>
                        <a:rPr lang="fr-FR" sz="1100" dirty="0" err="1">
                          <a:effectLst/>
                        </a:rPr>
                        <a:t>afterEachMigrate</a:t>
                      </a:r>
                      <a:endParaRPr lang="fr-FR" sz="1100" dirty="0">
                        <a:effectLst/>
                      </a:endParaRPr>
                    </a:p>
                  </a:txBody>
                  <a:tcPr marL="30581" marR="30581" marT="30581" marB="305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1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Après chaque migration réussie pendant </a:t>
                      </a:r>
                      <a:r>
                        <a:rPr lang="fr-FR" sz="11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migrate</a:t>
                      </a:r>
                      <a:endParaRPr lang="fr-FR" sz="11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0581" marR="30581" marT="30581" marB="305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6103">
                <a:tc>
                  <a:txBody>
                    <a:bodyPr/>
                    <a:lstStyle/>
                    <a:p>
                      <a:pPr fontAlgn="t"/>
                      <a:r>
                        <a:rPr lang="fr-FR" sz="1100" dirty="0" err="1">
                          <a:effectLst/>
                        </a:rPr>
                        <a:t>afterEachMigrateError</a:t>
                      </a:r>
                      <a:endParaRPr lang="fr-FR" sz="1100" dirty="0">
                        <a:effectLst/>
                      </a:endParaRPr>
                    </a:p>
                  </a:txBody>
                  <a:tcPr marL="30581" marR="30581" marT="30581" marB="305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Après chaque migration en échec pendant </a:t>
                      </a:r>
                      <a:r>
                        <a:rPr lang="fr-FR" sz="11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migrate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0581" marR="30581" marT="30581" marB="305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6103">
                <a:tc>
                  <a:txBody>
                    <a:bodyPr/>
                    <a:lstStyle/>
                    <a:p>
                      <a:pPr fontAlgn="t"/>
                      <a:r>
                        <a:rPr lang="fr-FR" sz="1100" dirty="0" err="1">
                          <a:effectLst/>
                        </a:rPr>
                        <a:t>afterMigrate</a:t>
                      </a:r>
                      <a:endParaRPr lang="fr-FR" sz="1100" dirty="0">
                        <a:effectLst/>
                      </a:endParaRPr>
                    </a:p>
                  </a:txBody>
                  <a:tcPr marL="30581" marR="30581" marT="30581" marB="305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Après une migration réussie</a:t>
                      </a:r>
                    </a:p>
                  </a:txBody>
                  <a:tcPr marL="30581" marR="30581" marT="30581" marB="305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39994">
                <a:tc>
                  <a:txBody>
                    <a:bodyPr/>
                    <a:lstStyle/>
                    <a:p>
                      <a:pPr fontAlgn="t"/>
                      <a:r>
                        <a:rPr lang="fr-FR" sz="1100">
                          <a:effectLst/>
                        </a:rPr>
                        <a:t>afterMigrateError</a:t>
                      </a:r>
                    </a:p>
                  </a:txBody>
                  <a:tcPr marL="30581" marR="30581" marT="30581" marB="305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1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Après l'échec de l'exécution de </a:t>
                      </a:r>
                      <a:r>
                        <a:rPr lang="fr-FR" sz="11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Migrate</a:t>
                      </a:r>
                      <a:endParaRPr lang="fr-FR" sz="11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0581" marR="30581" marT="30581" marB="305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39994">
                <a:tc>
                  <a:txBody>
                    <a:bodyPr/>
                    <a:lstStyle/>
                    <a:p>
                      <a:pPr fontAlgn="t"/>
                      <a:endParaRPr lang="fr-FR" sz="1100" dirty="0">
                        <a:effectLst/>
                      </a:endParaRPr>
                    </a:p>
                  </a:txBody>
                  <a:tcPr marL="30581" marR="30581" marT="30581" marB="30581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100" dirty="0"/>
                    </a:p>
                  </a:txBody>
                  <a:tcPr marL="55045" marR="55045" marT="27523" marB="27523">
                    <a:lnL>
                      <a:noFill/>
                    </a:lnL>
                    <a:lnT>
                      <a:noFill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952750" y="1571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60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Concepts avancés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Les </a:t>
            </a:r>
            <a:r>
              <a:rPr lang="fr-FR" b="1" dirty="0"/>
              <a:t>callbacks </a:t>
            </a:r>
            <a:r>
              <a:rPr lang="fr-FR" b="1" dirty="0" err="1" smtClean="0"/>
              <a:t>Flyway</a:t>
            </a:r>
            <a:r>
              <a:rPr lang="fr-FR" b="1" dirty="0" smtClean="0"/>
              <a:t>: </a:t>
            </a:r>
            <a:r>
              <a:rPr lang="fr-FR" dirty="0"/>
              <a:t>Callback </a:t>
            </a:r>
            <a:r>
              <a:rPr lang="fr-FR" dirty="0" smtClean="0"/>
              <a:t>SQL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Moyen </a:t>
            </a:r>
            <a:r>
              <a:rPr lang="fr-FR" dirty="0"/>
              <a:t>le plus pratique de se connecter au cycle de vie de </a:t>
            </a:r>
            <a:r>
              <a:rPr lang="fr-FR" dirty="0" err="1" smtClean="0"/>
              <a:t>Flyway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Fichiers </a:t>
            </a:r>
            <a:r>
              <a:rPr lang="fr-FR" dirty="0" err="1"/>
              <a:t>sql</a:t>
            </a:r>
            <a:r>
              <a:rPr lang="fr-FR" dirty="0"/>
              <a:t> </a:t>
            </a:r>
            <a:r>
              <a:rPr lang="fr-FR" dirty="0" smtClean="0"/>
              <a:t>suivant </a:t>
            </a:r>
            <a:r>
              <a:rPr lang="fr-FR" dirty="0"/>
              <a:t>une certaine convention de </a:t>
            </a:r>
            <a:r>
              <a:rPr lang="fr-FR" dirty="0" smtClean="0"/>
              <a:t>nommage: </a:t>
            </a:r>
            <a:r>
              <a:rPr lang="fr-FR" dirty="0"/>
              <a:t>le nom de l'événement suivi du suffixe de migration </a:t>
            </a:r>
            <a:r>
              <a:rPr lang="fr-FR" dirty="0" smtClean="0"/>
              <a:t>SQL</a:t>
            </a:r>
          </a:p>
          <a:p>
            <a:pPr marL="742950" lvl="1" indent="-285750">
              <a:buFontTx/>
              <a:buChar char="-"/>
            </a:pPr>
            <a:r>
              <a:rPr lang="fr-FR" dirty="0" err="1" smtClean="0"/>
              <a:t>beforeMigrate.sql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err="1" smtClean="0"/>
              <a:t>beforeEachMigrate.sql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err="1" smtClean="0"/>
              <a:t>afterEachMigrateError.sql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err="1" smtClean="0"/>
              <a:t>afterMigrate.sql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Les fichiers sont stockés au même endroit que les fichiers de migration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r>
              <a:rPr lang="fr-FR" dirty="0" smtClean="0"/>
              <a:t>TP: Créer un fichier de </a:t>
            </a:r>
            <a:r>
              <a:rPr lang="fr-FR" dirty="0"/>
              <a:t>callback </a:t>
            </a:r>
            <a:r>
              <a:rPr lang="fr-FR" dirty="0" err="1"/>
              <a:t>afterMigrate.sql</a:t>
            </a:r>
            <a:r>
              <a:rPr lang="fr-FR" dirty="0" smtClean="0"/>
              <a:t> et le tester. Exemple de contenu du fichier </a:t>
            </a:r>
            <a:r>
              <a:rPr lang="fr-FR" dirty="0" err="1" smtClean="0"/>
              <a:t>afterMigrate.sql</a:t>
            </a:r>
            <a:r>
              <a:rPr lang="fr-FR" dirty="0" smtClean="0"/>
              <a:t>: </a:t>
            </a:r>
            <a:r>
              <a:rPr lang="fr-FR" dirty="0"/>
              <a:t>SELECT * FROM </a:t>
            </a:r>
            <a:r>
              <a:rPr lang="fr-FR" dirty="0" err="1"/>
              <a:t>role_permission</a:t>
            </a:r>
            <a:r>
              <a:rPr lang="fr-FR" dirty="0" smtClean="0"/>
              <a:t>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930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Concepts avancés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Les </a:t>
            </a:r>
            <a:r>
              <a:rPr lang="fr-FR" b="1" dirty="0"/>
              <a:t>callbacks </a:t>
            </a:r>
            <a:r>
              <a:rPr lang="fr-FR" b="1" dirty="0" err="1" smtClean="0"/>
              <a:t>Flyway</a:t>
            </a:r>
            <a:r>
              <a:rPr lang="fr-FR" b="1" dirty="0" smtClean="0"/>
              <a:t>: </a:t>
            </a:r>
            <a:r>
              <a:rPr lang="fr-FR" dirty="0"/>
              <a:t>Callback </a:t>
            </a:r>
            <a:r>
              <a:rPr lang="fr-FR" dirty="0" smtClean="0"/>
              <a:t>Java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Plus de flexibilité et de puissance par rapport aux callbacks SQL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Une même implémentation peut traiter plusieurs événements callbacks</a:t>
            </a:r>
          </a:p>
        </p:txBody>
      </p:sp>
    </p:spTree>
    <p:extLst>
      <p:ext uri="{BB962C8B-B14F-4D97-AF65-F5344CB8AC3E}">
        <p14:creationId xmlns:p14="http://schemas.microsoft.com/office/powerpoint/2010/main" val="418736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Concepts avancés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Les </a:t>
            </a:r>
            <a:r>
              <a:rPr lang="fr-FR" b="1" dirty="0"/>
              <a:t>callbacks </a:t>
            </a:r>
            <a:r>
              <a:rPr lang="fr-FR" b="1" dirty="0" err="1" smtClean="0"/>
              <a:t>Flyway</a:t>
            </a:r>
            <a:r>
              <a:rPr lang="fr-FR" b="1" dirty="0" smtClean="0"/>
              <a:t>: </a:t>
            </a:r>
            <a:r>
              <a:rPr lang="fr-FR" dirty="0"/>
              <a:t>Callback </a:t>
            </a:r>
            <a:r>
              <a:rPr lang="fr-FR" dirty="0" smtClean="0"/>
              <a:t>Java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Mise en place: </a:t>
            </a:r>
            <a:r>
              <a:rPr lang="fr-FR" dirty="0" err="1" smtClean="0"/>
              <a:t>implementer</a:t>
            </a:r>
            <a:r>
              <a:rPr lang="fr-FR" dirty="0" smtClean="0"/>
              <a:t> l’interface Callback</a:t>
            </a:r>
            <a:endParaRPr lang="fr-F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138" y="2276872"/>
            <a:ext cx="5464150" cy="453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162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Concepts avancés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Les </a:t>
            </a:r>
            <a:r>
              <a:rPr lang="fr-FR" b="1" dirty="0"/>
              <a:t>callbacks </a:t>
            </a:r>
            <a:r>
              <a:rPr lang="fr-FR" b="1" dirty="0" err="1" smtClean="0"/>
              <a:t>Flyway</a:t>
            </a:r>
            <a:r>
              <a:rPr lang="fr-FR" b="1" dirty="0" smtClean="0"/>
              <a:t>: </a:t>
            </a:r>
            <a:r>
              <a:rPr lang="fr-FR" dirty="0"/>
              <a:t>Callback </a:t>
            </a:r>
            <a:r>
              <a:rPr lang="fr-FR" dirty="0" smtClean="0"/>
              <a:t>Java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Faire le TP suivant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Créer une classe Java db.callbacks.CallbackSample.java</a:t>
            </a:r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2564904"/>
            <a:ext cx="72771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49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Concepts avancés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Les </a:t>
            </a:r>
            <a:r>
              <a:rPr lang="fr-FR" b="1" dirty="0"/>
              <a:t>callbacks </a:t>
            </a:r>
            <a:r>
              <a:rPr lang="fr-FR" b="1" dirty="0" err="1" smtClean="0"/>
              <a:t>Flyway</a:t>
            </a:r>
            <a:r>
              <a:rPr lang="fr-FR" b="1" dirty="0" smtClean="0"/>
              <a:t>: </a:t>
            </a:r>
            <a:r>
              <a:rPr lang="fr-FR" dirty="0"/>
              <a:t>Callback </a:t>
            </a:r>
            <a:r>
              <a:rPr lang="fr-FR" dirty="0" smtClean="0"/>
              <a:t>Java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Faire le TP suivant (suite)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Compiler le projet avec </a:t>
            </a:r>
            <a:r>
              <a:rPr lang="fr-FR" dirty="0" err="1" smtClean="0"/>
              <a:t>mvn</a:t>
            </a:r>
            <a:r>
              <a:rPr lang="fr-FR" dirty="0" smtClean="0"/>
              <a:t> compile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Effectuer </a:t>
            </a:r>
            <a:r>
              <a:rPr lang="fr-FR" dirty="0"/>
              <a:t>une migration avec </a:t>
            </a:r>
            <a:r>
              <a:rPr lang="fr-FR" dirty="0" err="1"/>
              <a:t>mvn</a:t>
            </a:r>
            <a:r>
              <a:rPr lang="fr-FR" dirty="0"/>
              <a:t> </a:t>
            </a:r>
            <a:r>
              <a:rPr lang="fr-FR" dirty="0" err="1"/>
              <a:t>flyway:info</a:t>
            </a:r>
            <a:r>
              <a:rPr lang="fr-FR" dirty="0"/>
              <a:t> -</a:t>
            </a:r>
            <a:r>
              <a:rPr lang="fr-FR" dirty="0" err="1" smtClean="0"/>
              <a:t>Dflyway.password</a:t>
            </a:r>
            <a:r>
              <a:rPr lang="fr-FR" dirty="0" smtClean="0"/>
              <a:t>=</a:t>
            </a:r>
            <a:r>
              <a:rPr lang="fr-FR" dirty="0" err="1" smtClean="0"/>
              <a:t>passworddb</a:t>
            </a:r>
            <a:r>
              <a:rPr lang="fr-FR" dirty="0" smtClean="0"/>
              <a:t> </a:t>
            </a:r>
            <a:r>
              <a:rPr lang="fr-FR" dirty="0"/>
              <a:t>-</a:t>
            </a:r>
            <a:r>
              <a:rPr lang="fr-FR" dirty="0" err="1"/>
              <a:t>Dflyway.callbacks</a:t>
            </a:r>
            <a:r>
              <a:rPr lang="fr-FR" dirty="0"/>
              <a:t>=</a:t>
            </a:r>
            <a:r>
              <a:rPr lang="fr-FR" dirty="0" err="1"/>
              <a:t>db.callbacks.CallbackSample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641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Concepts avancés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Les </a:t>
            </a:r>
            <a:r>
              <a:rPr lang="fr-FR" b="1" dirty="0"/>
              <a:t>callbacks </a:t>
            </a:r>
            <a:r>
              <a:rPr lang="fr-FR" b="1" dirty="0" err="1" smtClean="0"/>
              <a:t>Flyway</a:t>
            </a:r>
            <a:r>
              <a:rPr lang="fr-FR" b="1" dirty="0" smtClean="0"/>
              <a:t>: </a:t>
            </a:r>
            <a:r>
              <a:rPr lang="fr-FR" dirty="0"/>
              <a:t>Callback </a:t>
            </a:r>
            <a:r>
              <a:rPr lang="fr-FR" dirty="0" smtClean="0"/>
              <a:t>mixte (Java et SQL)</a:t>
            </a:r>
            <a:endParaRPr lang="fr-FR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Une migration peut à la fois contenir des callback Java et SQL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Les callbacks sont exécutés dans l’ordre suivant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Callback Java: dans l’ordre d’apparition dans le paramètre </a:t>
            </a:r>
            <a:r>
              <a:rPr lang="fr-FR" dirty="0" err="1" smtClean="0"/>
              <a:t>flyway.callbacks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Callback SQL: dans l’ordre alphabétique de descriptions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683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Concepts avancés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b="1" dirty="0" smtClean="0"/>
              <a:t>Les </a:t>
            </a:r>
            <a:r>
              <a:rPr lang="fr-FR" b="1" dirty="0"/>
              <a:t>callbacks </a:t>
            </a:r>
            <a:r>
              <a:rPr lang="fr-FR" b="1" dirty="0" err="1" smtClean="0"/>
              <a:t>Flyway</a:t>
            </a:r>
            <a:r>
              <a:rPr lang="fr-FR" b="1" dirty="0" smtClean="0"/>
              <a:t>: </a:t>
            </a:r>
            <a:r>
              <a:rPr lang="fr-FR" dirty="0"/>
              <a:t>Critères de choix d’une méthode callback 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Utiliser par défaut les callbacks SQL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Si besoin de plus de flexibilité ou de puissance, utiliser les callback Java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58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Concepts avancés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b="1" dirty="0" err="1" smtClean="0"/>
              <a:t>Rollback</a:t>
            </a:r>
            <a:r>
              <a:rPr lang="fr-FR" b="1" dirty="0" smtClean="0"/>
              <a:t> des migrations: </a:t>
            </a:r>
            <a:r>
              <a:rPr lang="fr-FR" dirty="0" err="1" smtClean="0"/>
              <a:t>rollback</a:t>
            </a:r>
            <a:r>
              <a:rPr lang="fr-FR" dirty="0" smtClean="0"/>
              <a:t> « by design » </a:t>
            </a:r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Pour éviter un </a:t>
            </a:r>
            <a:r>
              <a:rPr lang="fr-FR" dirty="0" err="1" smtClean="0"/>
              <a:t>rollback</a:t>
            </a: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Garantir la </a:t>
            </a:r>
            <a:r>
              <a:rPr lang="fr-FR" dirty="0" err="1" smtClean="0"/>
              <a:t>retro-compatibilité</a:t>
            </a:r>
            <a:r>
              <a:rPr lang="fr-FR" dirty="0" smtClean="0"/>
              <a:t> de l’application avec les versions n et n-1 de la base de données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1200150" lvl="2" indent="-285750">
              <a:buFontTx/>
              <a:buChar char="-"/>
            </a:pPr>
            <a:r>
              <a:rPr lang="fr-FR" dirty="0" smtClean="0"/>
              <a:t>L’application n-1 peut fonctionner avec la base n </a:t>
            </a:r>
          </a:p>
          <a:p>
            <a:pPr marL="1200150" lvl="2" indent="-285750">
              <a:buFontTx/>
              <a:buChar char="-"/>
            </a:pPr>
            <a:endParaRPr lang="fr-FR" dirty="0" smtClean="0"/>
          </a:p>
          <a:p>
            <a:pPr marL="1200150" lvl="2" indent="-285750">
              <a:buFontTx/>
              <a:buChar char="-"/>
            </a:pPr>
            <a:r>
              <a:rPr lang="fr-FR" dirty="0" smtClean="0"/>
              <a:t>Le </a:t>
            </a:r>
            <a:r>
              <a:rPr lang="fr-FR" dirty="0" err="1" smtClean="0"/>
              <a:t>rollback</a:t>
            </a:r>
            <a:r>
              <a:rPr lang="fr-FR" dirty="0" smtClean="0"/>
              <a:t> de la base peut ainsi être fait à tête reposée</a:t>
            </a:r>
          </a:p>
        </p:txBody>
      </p:sp>
    </p:spTree>
    <p:extLst>
      <p:ext uri="{BB962C8B-B14F-4D97-AF65-F5344CB8AC3E}">
        <p14:creationId xmlns:p14="http://schemas.microsoft.com/office/powerpoint/2010/main" val="116534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Concepts avancés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8998" y="14865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b="1" dirty="0" err="1" smtClean="0"/>
              <a:t>Rollback</a:t>
            </a:r>
            <a:r>
              <a:rPr lang="fr-FR" b="1" dirty="0" smtClean="0"/>
              <a:t> des migrations: </a:t>
            </a:r>
            <a:r>
              <a:rPr lang="fr-FR" dirty="0" err="1" smtClean="0"/>
              <a:t>rollback</a:t>
            </a:r>
            <a:r>
              <a:rPr lang="fr-FR" dirty="0" smtClean="0"/>
              <a:t> par backup </a:t>
            </a:r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1293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1917987"/>
            <a:ext cx="8280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Pour mettre en place un </a:t>
            </a:r>
            <a:r>
              <a:rPr lang="fr-FR" dirty="0" err="1" smtClean="0"/>
              <a:t>rollback</a:t>
            </a:r>
            <a:r>
              <a:rPr lang="fr-FR" dirty="0" smtClean="0"/>
              <a:t> par backup 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Sauvegarder la base de donnée avant d’appliquer les changement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Restaurer la base à partir du backup en cas de problème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Tester régulièrement la restauration du backup</a:t>
            </a:r>
          </a:p>
        </p:txBody>
      </p:sp>
    </p:spTree>
    <p:extLst>
      <p:ext uri="{BB962C8B-B14F-4D97-AF65-F5344CB8AC3E}">
        <p14:creationId xmlns:p14="http://schemas.microsoft.com/office/powerpoint/2010/main" val="180513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7326</TotalTime>
  <Words>5078</Words>
  <Application>Microsoft Office PowerPoint</Application>
  <PresentationFormat>Affichage à l'écran (4:3)</PresentationFormat>
  <Paragraphs>1170</Paragraphs>
  <Slides>113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113</vt:i4>
      </vt:variant>
    </vt:vector>
  </HeadingPairs>
  <TitlesOfParts>
    <vt:vector size="114" baseType="lpstr">
      <vt:lpstr>Thème Office</vt:lpstr>
      <vt:lpstr>Migration de base de données avec Flyway</vt:lpstr>
      <vt:lpstr>Introduction Concepts et Utilisation Concepts Avancés Conclusion </vt:lpstr>
      <vt:lpstr>Introduction: Migration de base</vt:lpstr>
      <vt:lpstr>Introduction: Migration de base avec Flyway</vt:lpstr>
      <vt:lpstr>Introduction: Migration de base avec Flyway</vt:lpstr>
      <vt:lpstr>Introduction: Migration de base avec Flyway</vt:lpstr>
      <vt:lpstr>Concepts et utilisation: fonctionnement de Flyway</vt:lpstr>
      <vt:lpstr>Concepts et utilisation: fonctionnement de Flyway</vt:lpstr>
      <vt:lpstr>Concepts et utilisation: fonctionnement de Flyway</vt:lpstr>
      <vt:lpstr>Concepts et utilisation: fonctionnement de Flyway</vt:lpstr>
      <vt:lpstr>Concepts et utilisation: fonctionnement de Flyway</vt:lpstr>
      <vt:lpstr>Concepts et utilisation: fonctionnement de Flyway</vt:lpstr>
      <vt:lpstr>Concepts et utilisation: Installation et configuration en CLI</vt:lpstr>
      <vt:lpstr>Concepts et utilisation: Installation et configuration en CLI</vt:lpstr>
      <vt:lpstr>Concepts et utilisation: Installation et configuration en CLI</vt:lpstr>
      <vt:lpstr>Concepts et utilisation: Installation et configuration en CLI</vt:lpstr>
      <vt:lpstr>Concepts et utilisation: Installation et configuration en CLI</vt:lpstr>
      <vt:lpstr>Concepts et utilisation: Installation et configuration en CLI</vt:lpstr>
      <vt:lpstr>Concepts et utilisation: Installation et configuration en CLI</vt:lpstr>
      <vt:lpstr>Concepts et utilisation: Installation et configuration en CLI</vt:lpstr>
      <vt:lpstr>Concepts et utilisation: Installation et configuration en CLI</vt:lpstr>
      <vt:lpstr>Concepts et utilisation: Installation et configuration en CLI</vt:lpstr>
      <vt:lpstr>Concepts et utilisation: Installation et configuration en CLI</vt:lpstr>
      <vt:lpstr>Concepts et utilisation: Principales commandes de Flyway</vt:lpstr>
      <vt:lpstr>Concepts et utilisation: Principales commandes de Flyway</vt:lpstr>
      <vt:lpstr>Concepts et utilisation: Principales commandes de Flyway</vt:lpstr>
      <vt:lpstr>Concepts et utilisation: Principales commandes de Flyway</vt:lpstr>
      <vt:lpstr>Concepts et utilisation: Principales commandes de Flyway</vt:lpstr>
      <vt:lpstr>Concepts et utilisation: Principales commandes de Flyway</vt:lpstr>
      <vt:lpstr>Concepts et utilisation: Principales commandes de Flyway</vt:lpstr>
      <vt:lpstr>Concepts et utilisation: Principales commandes de Flyway</vt:lpstr>
      <vt:lpstr>Concepts et utilisation: Types de migration</vt:lpstr>
      <vt:lpstr>Concepts et utilisation: Types de migration</vt:lpstr>
      <vt:lpstr>Concepts et utilisation: Types de migration</vt:lpstr>
      <vt:lpstr>Concepts et utilisation: Types de migration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Modes d’utilisation de Flyway</vt:lpstr>
      <vt:lpstr>Concepts et utilisation: Workflow de migration de base de données</vt:lpstr>
      <vt:lpstr>Concepts et utilisation: Workflow de migration de base de données</vt:lpstr>
      <vt:lpstr>Concepts et utilisation: Workflow de migration de base de données</vt:lpstr>
      <vt:lpstr>Concepts et utilisation: Flyway dans une chaine CI/CD</vt:lpstr>
      <vt:lpstr>Concepts et utilisation: Bonnes pratiques Flyway</vt:lpstr>
      <vt:lpstr>Concepts avancés</vt:lpstr>
      <vt:lpstr>Concepts avancés</vt:lpstr>
      <vt:lpstr>Concepts avancés</vt:lpstr>
      <vt:lpstr>Concepts avancés</vt:lpstr>
      <vt:lpstr>Concepts avancés</vt:lpstr>
      <vt:lpstr>Concepts avancés</vt:lpstr>
      <vt:lpstr>Concepts avancés</vt:lpstr>
      <vt:lpstr>Concepts avancés</vt:lpstr>
      <vt:lpstr>Concepts avancés</vt:lpstr>
      <vt:lpstr>Concepts avancés</vt:lpstr>
      <vt:lpstr>Concepts avancés</vt:lpstr>
      <vt:lpstr>Concepts avancés</vt:lpstr>
      <vt:lpstr>Concepts avancés</vt:lpstr>
      <vt:lpstr>Concepts avancés</vt:lpstr>
      <vt:lpstr>Concepts avancés</vt:lpstr>
      <vt:lpstr>Concepts avancés</vt:lpstr>
      <vt:lpstr>Concepts avancés</vt:lpstr>
      <vt:lpstr>Concepts avancés</vt:lpstr>
      <vt:lpstr>Concepts avancés</vt:lpstr>
      <vt:lpstr>Concepts avancés</vt:lpstr>
      <vt:lpstr>Concepts avancés</vt:lpstr>
      <vt:lpstr>Concepts avancés</vt:lpstr>
      <vt:lpstr>Concepts avancés</vt:lpstr>
      <vt:lpstr>Concepts avancés</vt:lpstr>
      <vt:lpstr>Concepts avancés</vt:lpstr>
      <vt:lpstr>Concepts avancés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Jérôme Pene-kusu</dc:creator>
  <cp:lastModifiedBy>Jérôme Pene-kusu</cp:lastModifiedBy>
  <cp:revision>419</cp:revision>
  <dcterms:created xsi:type="dcterms:W3CDTF">2020-06-21T19:34:01Z</dcterms:created>
  <dcterms:modified xsi:type="dcterms:W3CDTF">2020-07-09T06:43:15Z</dcterms:modified>
</cp:coreProperties>
</file>